
<file path=[Content_Types].xml><?xml version="1.0" encoding="utf-8"?>
<Types xmlns="http://schemas.openxmlformats.org/package/2006/content-types">
  <Default Extension="mp3" ContentType="audio/mpe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6.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7.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8.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9.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0.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1.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2.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3.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4.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5.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6.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7.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712" r:id="rId3"/>
    <p:sldMasterId id="2147483736" r:id="rId4"/>
    <p:sldMasterId id="2147483760" r:id="rId5"/>
    <p:sldMasterId id="2147483796" r:id="rId6"/>
    <p:sldMasterId id="2147483808" r:id="rId7"/>
    <p:sldMasterId id="2147483820" r:id="rId8"/>
    <p:sldMasterId id="2147483832" r:id="rId9"/>
    <p:sldMasterId id="2147483844" r:id="rId10"/>
    <p:sldMasterId id="2147483892" r:id="rId11"/>
    <p:sldMasterId id="2147483904" r:id="rId12"/>
    <p:sldMasterId id="2147483916" r:id="rId13"/>
    <p:sldMasterId id="2147483928" r:id="rId14"/>
    <p:sldMasterId id="2147483952" r:id="rId15"/>
    <p:sldMasterId id="2147483964" r:id="rId16"/>
    <p:sldMasterId id="2147483976" r:id="rId17"/>
    <p:sldMasterId id="2147484036" r:id="rId18"/>
    <p:sldMasterId id="2147484048" r:id="rId19"/>
    <p:sldMasterId id="2147484072" r:id="rId20"/>
    <p:sldMasterId id="2147484084" r:id="rId21"/>
    <p:sldMasterId id="2147484108" r:id="rId22"/>
    <p:sldMasterId id="2147484120" r:id="rId23"/>
    <p:sldMasterId id="2147484132" r:id="rId24"/>
    <p:sldMasterId id="2147484144" r:id="rId25"/>
    <p:sldMasterId id="2147484156" r:id="rId26"/>
    <p:sldMasterId id="2147484168" r:id="rId27"/>
    <p:sldMasterId id="2147484180" r:id="rId28"/>
  </p:sldMasterIdLst>
  <p:notesMasterIdLst>
    <p:notesMasterId r:id="rId68"/>
  </p:notesMasterIdLst>
  <p:sldIdLst>
    <p:sldId id="2822" r:id="rId29"/>
    <p:sldId id="265" r:id="rId30"/>
    <p:sldId id="2823" r:id="rId31"/>
    <p:sldId id="260" r:id="rId32"/>
    <p:sldId id="261" r:id="rId33"/>
    <p:sldId id="272" r:id="rId34"/>
    <p:sldId id="2824" r:id="rId35"/>
    <p:sldId id="284" r:id="rId36"/>
    <p:sldId id="285" r:id="rId37"/>
    <p:sldId id="286" r:id="rId38"/>
    <p:sldId id="295" r:id="rId39"/>
    <p:sldId id="316" r:id="rId40"/>
    <p:sldId id="288" r:id="rId41"/>
    <p:sldId id="289" r:id="rId42"/>
    <p:sldId id="268" r:id="rId43"/>
    <p:sldId id="283" r:id="rId44"/>
    <p:sldId id="323" r:id="rId45"/>
    <p:sldId id="324" r:id="rId46"/>
    <p:sldId id="258" r:id="rId47"/>
    <p:sldId id="297" r:id="rId48"/>
    <p:sldId id="298" r:id="rId49"/>
    <p:sldId id="299" r:id="rId50"/>
    <p:sldId id="321" r:id="rId51"/>
    <p:sldId id="322" r:id="rId52"/>
    <p:sldId id="319" r:id="rId53"/>
    <p:sldId id="303" r:id="rId54"/>
    <p:sldId id="304" r:id="rId55"/>
    <p:sldId id="320" r:id="rId56"/>
    <p:sldId id="274" r:id="rId57"/>
    <p:sldId id="275" r:id="rId58"/>
    <p:sldId id="276" r:id="rId59"/>
    <p:sldId id="277" r:id="rId60"/>
    <p:sldId id="278" r:id="rId61"/>
    <p:sldId id="290" r:id="rId62"/>
    <p:sldId id="296" r:id="rId63"/>
    <p:sldId id="313" r:id="rId64"/>
    <p:sldId id="307" r:id="rId65"/>
    <p:sldId id="311" r:id="rId66"/>
    <p:sldId id="312" r:id="rId6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50" autoAdjust="0"/>
  </p:normalViewPr>
  <p:slideViewPr>
    <p:cSldViewPr>
      <p:cViewPr varScale="1">
        <p:scale>
          <a:sx n="106" d="100"/>
          <a:sy n="106" d="100"/>
        </p:scale>
        <p:origin x="176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1.xml"/><Relationship Id="rId21" Type="http://schemas.openxmlformats.org/officeDocument/2006/relationships/slideMaster" Target="slideMasters/slideMaster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slide" Target="slides/slide27.xml"/><Relationship Id="rId63" Type="http://schemas.openxmlformats.org/officeDocument/2006/relationships/slide" Target="slides/slide35.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61" Type="http://schemas.openxmlformats.org/officeDocument/2006/relationships/slide" Target="slides/slide33.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A47BCC-9D0C-4529-BD50-F02CBAF92381}" type="datetimeFigureOut">
              <a:rPr lang="ru-RU" smtClean="0"/>
              <a:t>15.01.2025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3FEA5-E334-46F4-B0CE-9E8EBBA93B85}" type="slidenum">
              <a:rPr lang="ru-RU" smtClean="0"/>
              <a:t>‹#›</a:t>
            </a:fld>
            <a:endParaRPr lang="ru-RU"/>
          </a:p>
        </p:txBody>
      </p:sp>
    </p:spTree>
    <p:extLst>
      <p:ext uri="{BB962C8B-B14F-4D97-AF65-F5344CB8AC3E}">
        <p14:creationId xmlns:p14="http://schemas.microsoft.com/office/powerpoint/2010/main" val="529714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extLst>
      <p:ext uri="{BB962C8B-B14F-4D97-AF65-F5344CB8AC3E}">
        <p14:creationId xmlns:p14="http://schemas.microsoft.com/office/powerpoint/2010/main" val="418957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sz="1200" b="0" i="0" kern="1200" dirty="0" err="1">
                <a:solidFill>
                  <a:schemeClr val="tx1"/>
                </a:solidFill>
                <a:latin typeface="+mn-lt"/>
                <a:ea typeface="+mn-ea"/>
                <a:cs typeface="+mn-cs"/>
              </a:rPr>
              <a:t>Миелинді</a:t>
            </a:r>
            <a:r>
              <a:rPr lang="ru-RU" sz="1200" b="0" i="0" kern="1200" dirty="0">
                <a:solidFill>
                  <a:schemeClr val="tx1"/>
                </a:solidFill>
                <a:latin typeface="+mn-lt"/>
                <a:ea typeface="+mn-ea"/>
                <a:cs typeface="+mn-cs"/>
              </a:rPr>
              <a:t> нерв </a:t>
            </a:r>
            <a:r>
              <a:rPr lang="ru-RU" sz="1200" b="0" i="0" kern="1200" dirty="0" err="1">
                <a:solidFill>
                  <a:schemeClr val="tx1"/>
                </a:solidFill>
                <a:latin typeface="+mn-lt"/>
                <a:ea typeface="+mn-ea"/>
                <a:cs typeface="+mn-cs"/>
              </a:rPr>
              <a:t>қабатынның деполяризацияланған </a:t>
            </a:r>
            <a:r>
              <a:rPr lang="ru-RU" sz="1200" b="0" i="0" kern="1200" dirty="0">
                <a:solidFill>
                  <a:schemeClr val="tx1"/>
                </a:solidFill>
                <a:latin typeface="+mn-lt"/>
                <a:ea typeface="+mn-ea"/>
                <a:cs typeface="+mn-cs"/>
              </a:rPr>
              <a:t>А </a:t>
            </a:r>
            <a:r>
              <a:rPr lang="ru-RU" sz="1200" b="0" i="0" kern="1200" dirty="0" err="1">
                <a:solidFill>
                  <a:schemeClr val="tx1"/>
                </a:solidFill>
                <a:latin typeface="+mn-lt"/>
                <a:ea typeface="+mn-ea"/>
                <a:cs typeface="+mn-cs"/>
              </a:rPr>
              <a:t>бөлігіндегі қозу келесі</a:t>
            </a:r>
            <a:r>
              <a:rPr lang="ru-RU" sz="1200" b="0" i="0" kern="1200" dirty="0">
                <a:solidFill>
                  <a:schemeClr val="tx1"/>
                </a:solidFill>
                <a:latin typeface="+mn-lt"/>
                <a:ea typeface="+mn-ea"/>
                <a:cs typeface="+mn-cs"/>
              </a:rPr>
              <a:t> Б </a:t>
            </a:r>
            <a:r>
              <a:rPr lang="ru-RU" sz="1200" b="0" i="0" kern="1200" dirty="0" err="1">
                <a:solidFill>
                  <a:schemeClr val="tx1"/>
                </a:solidFill>
                <a:latin typeface="+mn-lt"/>
                <a:ea typeface="+mn-ea"/>
                <a:cs typeface="+mn-cs"/>
              </a:rPr>
              <a:t>бөлігіне өтеді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бұл құбылыс </a:t>
            </a:r>
            <a:r>
              <a:rPr lang="ru-RU" sz="1200" b="0" i="0" kern="1200" dirty="0">
                <a:solidFill>
                  <a:schemeClr val="tx1"/>
                </a:solidFill>
                <a:latin typeface="+mn-lt"/>
                <a:ea typeface="+mn-ea"/>
                <a:cs typeface="+mn-cs"/>
              </a:rPr>
              <a:t>ар </a:t>
            </a:r>
            <a:r>
              <a:rPr lang="ru-RU" sz="1200" b="0" i="0" kern="1200" dirty="0" err="1">
                <a:solidFill>
                  <a:schemeClr val="tx1"/>
                </a:solidFill>
                <a:latin typeface="+mn-lt"/>
                <a:ea typeface="+mn-ea"/>
                <a:cs typeface="+mn-cs"/>
              </a:rPr>
              <a:t>қарай </a:t>
            </a:r>
            <a:r>
              <a:rPr lang="ru-RU" sz="1200" b="0" i="0" kern="1200" dirty="0">
                <a:solidFill>
                  <a:schemeClr val="tx1"/>
                </a:solidFill>
                <a:latin typeface="+mn-lt"/>
                <a:ea typeface="+mn-ea"/>
                <a:cs typeface="+mn-cs"/>
              </a:rPr>
              <a:t>тек В </a:t>
            </a:r>
            <a:r>
              <a:rPr lang="ru-RU" sz="1200" b="0" i="0" kern="1200" dirty="0" err="1">
                <a:solidFill>
                  <a:schemeClr val="tx1"/>
                </a:solidFill>
                <a:latin typeface="+mn-lt"/>
                <a:ea typeface="+mn-ea"/>
                <a:cs typeface="+mn-cs"/>
              </a:rPr>
              <a:t>нүктесінде жалғасады</a:t>
            </a:r>
            <a:r>
              <a:rPr lang="ru-RU" sz="1200" b="0" i="0" kern="1200" dirty="0">
                <a:solidFill>
                  <a:schemeClr val="tx1"/>
                </a:solidFill>
                <a:latin typeface="+mn-lt"/>
                <a:ea typeface="+mn-ea"/>
                <a:cs typeface="+mn-cs"/>
              </a:rPr>
              <a:t>, ал </a:t>
            </a:r>
            <a:r>
              <a:rPr lang="ru-RU" sz="1200" b="0" i="0" kern="1200" dirty="0" err="1">
                <a:solidFill>
                  <a:schemeClr val="tx1"/>
                </a:solidFill>
                <a:latin typeface="+mn-lt"/>
                <a:ea typeface="+mn-ea"/>
                <a:cs typeface="+mn-cs"/>
              </a:rPr>
              <a:t>бұрын қозған күйде болған </a:t>
            </a:r>
            <a:r>
              <a:rPr lang="ru-RU" sz="1200" b="0" i="0" kern="1200" dirty="0">
                <a:solidFill>
                  <a:schemeClr val="tx1"/>
                </a:solidFill>
                <a:latin typeface="+mn-lt"/>
                <a:ea typeface="+mn-ea"/>
                <a:cs typeface="+mn-cs"/>
              </a:rPr>
              <a:t>Б </a:t>
            </a:r>
            <a:r>
              <a:rPr lang="ru-RU" sz="1200" b="0" i="0" kern="1200" dirty="0" err="1">
                <a:solidFill>
                  <a:schemeClr val="tx1"/>
                </a:solidFill>
                <a:latin typeface="+mn-lt"/>
                <a:ea typeface="+mn-ea"/>
                <a:cs typeface="+mn-cs"/>
              </a:rPr>
              <a:t>нүктесі қозуды сезбейтін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рефакторлы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күйде біраз</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уақыт болады</a:t>
            </a:r>
            <a:r>
              <a:rPr lang="ru-RU" sz="1200" b="0" i="0" kern="1200" dirty="0">
                <a:solidFill>
                  <a:schemeClr val="tx1"/>
                </a:solidFill>
                <a:latin typeface="+mn-lt"/>
                <a:ea typeface="+mn-ea"/>
                <a:cs typeface="+mn-cs"/>
              </a:rPr>
              <a:t>. Осы </a:t>
            </a:r>
            <a:r>
              <a:rPr lang="ru-RU" sz="1200" b="0" i="0" kern="1200" dirty="0" err="1">
                <a:solidFill>
                  <a:schemeClr val="tx1"/>
                </a:solidFill>
                <a:latin typeface="+mn-lt"/>
                <a:ea typeface="+mn-ea"/>
                <a:cs typeface="+mn-cs"/>
              </a:rPr>
              <a:t>себепті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импульстер</a:t>
            </a:r>
            <a:r>
              <a:rPr lang="ru-RU" sz="1200" b="0" i="0" kern="1200" dirty="0">
                <a:solidFill>
                  <a:schemeClr val="tx1"/>
                </a:solidFill>
                <a:latin typeface="+mn-lt"/>
                <a:ea typeface="+mn-ea"/>
                <a:cs typeface="+mn-cs"/>
              </a:rPr>
              <a:t> нерв </a:t>
            </a:r>
            <a:r>
              <a:rPr lang="ru-RU" sz="1200" b="0" i="0" kern="1200" dirty="0" err="1">
                <a:solidFill>
                  <a:schemeClr val="tx1"/>
                </a:solidFill>
                <a:latin typeface="+mn-lt"/>
                <a:ea typeface="+mn-ea"/>
                <a:cs typeface="+mn-cs"/>
              </a:rPr>
              <a:t>арқылы </a:t>
            </a:r>
            <a:r>
              <a:rPr lang="ru-RU" sz="1200" b="0" i="0" kern="1200" dirty="0">
                <a:solidFill>
                  <a:schemeClr val="tx1"/>
                </a:solidFill>
                <a:latin typeface="+mn-lt"/>
                <a:ea typeface="+mn-ea"/>
                <a:cs typeface="+mn-cs"/>
              </a:rPr>
              <a:t>тек </a:t>
            </a:r>
            <a:r>
              <a:rPr lang="ru-RU" sz="1200" b="0" i="0" kern="1200" dirty="0" err="1">
                <a:solidFill>
                  <a:schemeClr val="tx1"/>
                </a:solidFill>
                <a:latin typeface="+mn-lt"/>
                <a:ea typeface="+mn-ea"/>
                <a:cs typeface="+mn-cs"/>
              </a:rPr>
              <a:t>бір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бағытта ғана тарайды</a:t>
            </a:r>
            <a:r>
              <a:rPr lang="ru-RU" sz="1200" b="0" i="0" kern="1200" dirty="0">
                <a:solidFill>
                  <a:schemeClr val="tx1"/>
                </a:solidFill>
                <a:latin typeface="+mn-lt"/>
                <a:ea typeface="+mn-ea"/>
                <a:cs typeface="+mn-cs"/>
              </a:rPr>
              <a:t> ( 7- </a:t>
            </a:r>
            <a:r>
              <a:rPr lang="ru-RU" sz="1200" b="0" i="0" kern="1200" dirty="0" err="1">
                <a:solidFill>
                  <a:schemeClr val="tx1"/>
                </a:solidFill>
                <a:latin typeface="+mn-lt"/>
                <a:ea typeface="+mn-ea"/>
                <a:cs typeface="+mn-cs"/>
              </a:rPr>
              <a:t>сурет</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Миелинді</a:t>
            </a:r>
            <a:r>
              <a:rPr lang="ru-RU" sz="1200" b="0" i="0" kern="1200" dirty="0">
                <a:solidFill>
                  <a:schemeClr val="tx1"/>
                </a:solidFill>
                <a:latin typeface="+mn-lt"/>
                <a:ea typeface="+mn-ea"/>
                <a:cs typeface="+mn-cs"/>
              </a:rPr>
              <a:t> нерв </a:t>
            </a:r>
            <a:r>
              <a:rPr lang="ru-RU" sz="1200" b="0" i="0" kern="1200" dirty="0" err="1">
                <a:solidFill>
                  <a:schemeClr val="tx1"/>
                </a:solidFill>
                <a:latin typeface="+mn-lt"/>
                <a:ea typeface="+mn-ea"/>
                <a:cs typeface="+mn-cs"/>
              </a:rPr>
              <a:t>талшығы арқылы импульстердің осылайша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таралуын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секірмелі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немесе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сальтоторлы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деп</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атайды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Импульстің сальтаторлы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таралуы</a:t>
            </a:r>
            <a:r>
              <a:rPr lang="ru-RU" sz="1200" b="0" i="0" kern="1200" dirty="0">
                <a:solidFill>
                  <a:schemeClr val="tx1"/>
                </a:solidFill>
                <a:latin typeface="+mn-lt"/>
                <a:ea typeface="+mn-ea"/>
                <a:cs typeface="+mn-cs"/>
              </a:rPr>
              <a:t> нерв </a:t>
            </a:r>
            <a:r>
              <a:rPr lang="ru-RU" sz="1200" b="0" i="0" kern="1200" dirty="0" err="1">
                <a:solidFill>
                  <a:schemeClr val="tx1"/>
                </a:solidFill>
                <a:latin typeface="+mn-lt"/>
                <a:ea typeface="+mn-ea"/>
                <a:cs typeface="+mn-cs"/>
              </a:rPr>
              <a:t>импульстерінің таралу</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жылдамдығын артыруға мүмкіндік береді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және мембрананың өте </a:t>
            </a:r>
            <a:r>
              <a:rPr lang="ru-RU" sz="1200" b="0" i="0" kern="1200" dirty="0">
                <a:solidFill>
                  <a:schemeClr val="tx1"/>
                </a:solidFill>
                <a:latin typeface="+mn-lt"/>
                <a:ea typeface="+mn-ea"/>
                <a:cs typeface="+mn-cs"/>
              </a:rPr>
              <a:t>аз </a:t>
            </a:r>
            <a:r>
              <a:rPr lang="ru-RU" sz="1200" b="0" i="0" kern="1200" dirty="0" err="1">
                <a:solidFill>
                  <a:schemeClr val="tx1"/>
                </a:solidFill>
                <a:latin typeface="+mn-lt"/>
                <a:ea typeface="+mn-ea"/>
                <a:cs typeface="+mn-cs"/>
              </a:rPr>
              <a:t>бөлігінің қозуы аз</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иондарды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тасмалдауға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яғни </a:t>
            </a:r>
            <a:r>
              <a:rPr lang="ru-RU" sz="1200" b="0" i="0" kern="1200" dirty="0">
                <a:solidFill>
                  <a:schemeClr val="tx1"/>
                </a:solidFill>
                <a:latin typeface="+mn-lt"/>
                <a:ea typeface="+mn-ea"/>
                <a:cs typeface="+mn-cs"/>
              </a:rPr>
              <a:t>натрии </a:t>
            </a:r>
            <a:r>
              <a:rPr lang="ru-RU" sz="1200" b="0" i="0" kern="1200" dirty="0" err="1">
                <a:solidFill>
                  <a:schemeClr val="tx1"/>
                </a:solidFill>
                <a:latin typeface="+mn-lt"/>
                <a:ea typeface="+mn-ea"/>
                <a:cs typeface="+mn-cs"/>
              </a:rPr>
              <a:t>және </a:t>
            </a:r>
            <a:r>
              <a:rPr lang="ru-RU" sz="1200" b="0" i="0" kern="1200" dirty="0">
                <a:solidFill>
                  <a:schemeClr val="tx1"/>
                </a:solidFill>
                <a:latin typeface="+mn-lt"/>
                <a:ea typeface="+mn-ea"/>
                <a:cs typeface="+mn-cs"/>
              </a:rPr>
              <a:t>калии </a:t>
            </a:r>
            <a:r>
              <a:rPr lang="ru-RU" sz="1200" b="0" i="0" kern="1200" dirty="0" err="1">
                <a:solidFill>
                  <a:schemeClr val="tx1"/>
                </a:solidFill>
                <a:latin typeface="+mn-lt"/>
                <a:ea typeface="+mn-ea"/>
                <a:cs typeface="+mn-cs"/>
              </a:rPr>
              <a:t>иондық насостарының жұмысына </a:t>
            </a:r>
            <a:r>
              <a:rPr lang="ru-RU" sz="1200" b="0" i="0" kern="1200" dirty="0">
                <a:solidFill>
                  <a:schemeClr val="tx1"/>
                </a:solidFill>
                <a:latin typeface="+mn-lt"/>
                <a:ea typeface="+mn-ea"/>
                <a:cs typeface="+mn-cs"/>
              </a:rPr>
              <a:t>аз энергия </a:t>
            </a:r>
            <a:r>
              <a:rPr lang="ru-RU" sz="1200" b="0" i="0" kern="1200" dirty="0" err="1">
                <a:solidFill>
                  <a:schemeClr val="tx1"/>
                </a:solidFill>
                <a:latin typeface="+mn-lt"/>
                <a:ea typeface="+mn-ea"/>
                <a:cs typeface="+mn-cs"/>
              </a:rPr>
              <a:t>жұмсауға мүмкіндік туғызады</a:t>
            </a:r>
            <a:r>
              <a:rPr lang="ru-RU" sz="1200" b="0" i="0" kern="1200" dirty="0">
                <a:solidFill>
                  <a:schemeClr val="tx1"/>
                </a:solidFill>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A55E3FE2-1532-4736-AEB1-AE2F14982851}" type="slidenum">
              <a:rPr lang="ru-RU" smtClean="0">
                <a:solidFill>
                  <a:prstClr val="black"/>
                </a:solidFill>
              </a:rPr>
              <a:pPr/>
              <a:t>12</a:t>
            </a:fld>
            <a:endParaRPr lang="ru-RU">
              <a:solidFill>
                <a:prstClr val="black"/>
              </a:solidFill>
            </a:endParaRPr>
          </a:p>
        </p:txBody>
      </p:sp>
    </p:spTree>
    <p:extLst>
      <p:ext uri="{BB962C8B-B14F-4D97-AF65-F5344CB8AC3E}">
        <p14:creationId xmlns:p14="http://schemas.microsoft.com/office/powerpoint/2010/main" val="10234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853FEA5-E334-46F4-B0CE-9E8EBBA93B85}" type="slidenum">
              <a:rPr lang="ru-RU" smtClean="0"/>
              <a:t>24</a:t>
            </a:fld>
            <a:endParaRPr lang="ru-RU"/>
          </a:p>
        </p:txBody>
      </p:sp>
    </p:spTree>
    <p:extLst>
      <p:ext uri="{BB962C8B-B14F-4D97-AF65-F5344CB8AC3E}">
        <p14:creationId xmlns:p14="http://schemas.microsoft.com/office/powerpoint/2010/main" val="2485396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94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15.01.2025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15.01.2025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3887391" y="98785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981997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400860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90858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38135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326902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147"/>
            <a:ext cx="78867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623888" y="458987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51247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58624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958929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483656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78019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515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515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15.01.2025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3887391" y="98783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00950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3887391" y="98783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601394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588252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88987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787"/>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4FFABE9-4C9E-4D6D-953E-55F5B491C4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123896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E078A5D-9A8E-4B8A-8A8F-DD502C666A5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760574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7262"/>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070B301-B2DC-4B2D-951B-DCA097B5B25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864041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731D09C-5B6D-434D-92C8-D63C04EE68B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089037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20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20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E4FE4280-6710-4F90-8FD6-BCDC25BF8F4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597606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D4C7B9F2-90C5-49A4-9029-A52CCB5B2A9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83029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94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3D9A6A-B850-404F-A10B-970CC984A33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11510016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510D9EA-7EDF-4C60-B6BC-A7754CE3979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528699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41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D17E138-471E-43FC-9FE7-98EFCF9019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423158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D633036-9CE2-4477-8D15-93EB612A4BA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686333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95C306F-A224-4658-9F7E-289F834C274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967200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5000"/>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5000"/>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5BD201C-C4F1-4224-869F-CAA4D703999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709029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787"/>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4FFABE9-4C9E-4D6D-953E-55F5B491C4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129058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E078A5D-9A8E-4B8A-8A8F-DD502C666A5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867119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7262"/>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070B301-B2DC-4B2D-951B-DCA097B5B25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314245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731D09C-5B6D-434D-92C8-D63C04EE68B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334297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20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20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E4FE4280-6710-4F90-8FD6-BCDC25BF8F4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96066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31A8F9-70F2-4261-BA53-FBD36CD60CE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982323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D4C7B9F2-90C5-49A4-9029-A52CCB5B2A9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1941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510D9EA-7EDF-4C60-B6BC-A7754CE3979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777686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41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D17E138-471E-43FC-9FE7-98EFCF9019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196481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D633036-9CE2-4477-8D15-93EB612A4BA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985431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95C306F-A224-4658-9F7E-289F834C274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4452269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5000"/>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5000"/>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5BD201C-C4F1-4224-869F-CAA4D703999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065154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787"/>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4FFABE9-4C9E-4D6D-953E-55F5B491C4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0260342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E078A5D-9A8E-4B8A-8A8F-DD502C666A5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950907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7262"/>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070B301-B2DC-4B2D-951B-DCA097B5B25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737088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731D09C-5B6D-434D-92C8-D63C04EE68B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30065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742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F2A798-319E-4DB6-872B-EECCFBECD8B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7078948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20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20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E4FE4280-6710-4F90-8FD6-BCDC25BF8F4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273586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D4C7B9F2-90C5-49A4-9029-A52CCB5B2A9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2498619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510D9EA-7EDF-4C60-B6BC-A7754CE3979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0461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41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D17E138-471E-43FC-9FE7-98EFCF9019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539435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D633036-9CE2-4477-8D15-93EB612A4BA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7583079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95C306F-A224-4658-9F7E-289F834C274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2034411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5000"/>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5000"/>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5BD201C-C4F1-4224-869F-CAA4D703999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8268125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787"/>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4FFABE9-4C9E-4D6D-953E-55F5B491C4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009438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E078A5D-9A8E-4B8A-8A8F-DD502C666A5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6992676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7262"/>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070B301-B2DC-4B2D-951B-DCA097B5B25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80242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74DA1D-63FA-4651-BD77-2FC56C5CCB3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6768175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731D09C-5B6D-434D-92C8-D63C04EE68B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9595549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20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20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E4FE4280-6710-4F90-8FD6-BCDC25BF8F4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3171242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D4C7B9F2-90C5-49A4-9029-A52CCB5B2A9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9161892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510D9EA-7EDF-4C60-B6BC-A7754CE3979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268054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41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D17E138-471E-43FC-9FE7-98EFCF9019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406701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D633036-9CE2-4477-8D15-93EB612A4BA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1336159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95C306F-A224-4658-9F7E-289F834C274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16169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5000"/>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5000"/>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5BD201C-C4F1-4224-869F-CAA4D703999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878924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787"/>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4FFABE9-4C9E-4D6D-953E-55F5B491C4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5661972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E078A5D-9A8E-4B8A-8A8F-DD502C666A5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78883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28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28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B95ABF-48E2-49A0-ABEA-C8450471D80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841802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7262"/>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070B301-B2DC-4B2D-951B-DCA097B5B25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1707818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731D09C-5B6D-434D-92C8-D63C04EE68B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199399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20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20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E4FE4280-6710-4F90-8FD6-BCDC25BF8F4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773437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D4C7B9F2-90C5-49A4-9029-A52CCB5B2A9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072199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510D9EA-7EDF-4C60-B6BC-A7754CE3979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5427411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41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D17E138-471E-43FC-9FE7-98EFCF9019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5773070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D633036-9CE2-4477-8D15-93EB612A4BA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5359472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95C306F-A224-4658-9F7E-289F834C274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834276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5000"/>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5000"/>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5BD201C-C4F1-4224-869F-CAA4D703999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225853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787"/>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4FFABE9-4C9E-4D6D-953E-55F5B491C4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0295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DEC534-F3C3-442E-A2BD-E95FC43A7CF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9424560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E078A5D-9A8E-4B8A-8A8F-DD502C666A5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381273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7262"/>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070B301-B2DC-4B2D-951B-DCA097B5B25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922393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731D09C-5B6D-434D-92C8-D63C04EE68B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6652341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20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20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E4FE4280-6710-4F90-8FD6-BCDC25BF8F4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4343673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D4C7B9F2-90C5-49A4-9029-A52CCB5B2A9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076265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510D9EA-7EDF-4C60-B6BC-A7754CE3979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2978254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41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D17E138-471E-43FC-9FE7-98EFCF9019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5135123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D633036-9CE2-4477-8D15-93EB612A4BA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9584999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95C306F-A224-4658-9F7E-289F834C274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6262977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5000"/>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5000"/>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5BD201C-C4F1-4224-869F-CAA4D703999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1434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F60967-2AEC-43FA-8901-0B80CB6DFD7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464822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787"/>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4FFABE9-4C9E-4D6D-953E-55F5B491C4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0784190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E078A5D-9A8E-4B8A-8A8F-DD502C666A5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825543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7262"/>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070B301-B2DC-4B2D-951B-DCA097B5B25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8232015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731D09C-5B6D-434D-92C8-D63C04EE68B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6549308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20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20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E4FE4280-6710-4F90-8FD6-BCDC25BF8F4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735170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D4C7B9F2-90C5-49A4-9029-A52CCB5B2A9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9819396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510D9EA-7EDF-4C60-B6BC-A7754CE3979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8386660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41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D17E138-471E-43FC-9FE7-98EFCF9019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2186236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D633036-9CE2-4477-8D15-93EB612A4BA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694460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95C306F-A224-4658-9F7E-289F834C274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16416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5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D340C8-AC5B-4340-B903-C53DB0E988E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641022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5000"/>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5000"/>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5BD201C-C4F1-4224-869F-CAA4D703999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1406411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3769958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6168700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997"/>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72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8763120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9245188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0035953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6895210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1042068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391" y="98768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0425220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391" y="98768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89075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15.01.2025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6021DD-5B85-4F08-9D55-35C6D29289A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743705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6021047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6876721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4570785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7545838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959"/>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68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9229011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8957625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4781189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651537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3276602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391" y="98764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58031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8D6758-09F3-44C0-9381-45D4CF3FA1D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6138268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391" y="98764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7806757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0442824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7998049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605831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5868671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887"/>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61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4069836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488646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2054247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8255131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18458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515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515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97225E-2028-4A6A-91B6-840001D7927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9393234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391" y="98757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9554453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391" y="98757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6121757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138827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8518890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0250504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4506219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853"/>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57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9396257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350870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8331846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95728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Картинка 2"/>
          <p:cNvSpPr>
            <a:spLocks noGrp="1"/>
          </p:cNvSpPr>
          <p:nvPr>
            <p:ph type="clipArt" sz="half" idx="1"/>
          </p:nvPr>
        </p:nvSpPr>
        <p:spPr>
          <a:xfrm>
            <a:off x="457200" y="1600206"/>
            <a:ext cx="4038600" cy="4525963"/>
          </a:xfrm>
        </p:spPr>
        <p:txBody>
          <a:bodyPr/>
          <a:lstStyle/>
          <a:p>
            <a:pPr lvl="0"/>
            <a:endParaRPr lang="ru-RU" noProof="0"/>
          </a:p>
        </p:txBody>
      </p:sp>
      <p:sp>
        <p:nvSpPr>
          <p:cNvPr id="4" name="Текст 3"/>
          <p:cNvSpPr>
            <a:spLocks noGrp="1"/>
          </p:cNvSpPr>
          <p:nvPr>
            <p:ph type="body" sz="half" idx="2"/>
          </p:nvPr>
        </p:nvSpPr>
        <p:spPr>
          <a:xfrm>
            <a:off x="4648200" y="1600206"/>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BD9504-9F84-43DB-8CF7-2669C7C589F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6461601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0330375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391" y="98754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6522568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391" y="98754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2629242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708252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4871001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5474954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0960552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815"/>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54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4471680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7323553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77406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Объект 2"/>
          <p:cNvSpPr>
            <a:spLocks noGrp="1"/>
          </p:cNvSpPr>
          <p:nvPr>
            <p:ph sz="half" idx="1"/>
          </p:nvPr>
        </p:nvSpPr>
        <p:spPr>
          <a:xfrm>
            <a:off x="457200" y="1600206"/>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600206"/>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2CFB83-FE4A-4DAB-AB9C-E719E46317F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080418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8821832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2330211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391" y="98750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2724256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391" y="98750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6839579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7166126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6191499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290502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0584411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79"/>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50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2317038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85884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1067"/>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676511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3305141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6687380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1596010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391" y="98746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613909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391" y="98746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7981513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0018586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6184842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3689426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2423445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68844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2491357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0051881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292646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9504642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0503250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8664154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0537211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0067326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0131679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481E373-379F-49AE-AD84-7E539ADE919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586969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6046676-A6D3-454C-B975-A8138D705F1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35016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7542"/>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7982182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704FA84-B7BF-4380-ACE3-6D02938CEA5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1481402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B7A7B00-9486-4BFF-9B44-CBE11DA5267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0342979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877CF5A0-3C91-4B08-A46F-F2E30D66662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3242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C8B4B08-54D3-4FD0-BDB3-38A8FF4BC5C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5727494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99A01557-D617-4485-B462-98A73EE3A72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8034381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A6BF538-DE49-446D-B229-D07B8134C00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5298040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D44BD1E-9B25-4B13-91B9-9B15A8F715D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9404423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FFD83C7-2AF7-4344-BFD2-CE057DA673E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5310722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201F00B-D88B-4475-ACB0-D4FEA8A83D1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6610263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481E373-379F-49AE-AD84-7E539ADE919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25683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1000078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6046676-A6D3-454C-B975-A8138D705F1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2810665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704FA84-B7BF-4380-ACE3-6D02938CEA5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9901175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B7A7B00-9486-4BFF-9B44-CBE11DA5267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7917990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877CF5A0-3C91-4B08-A46F-F2E30D66662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6015044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C8B4B08-54D3-4FD0-BDB3-38A8FF4BC5C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2834048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99A01557-D617-4485-B462-98A73EE3A72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7778233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A6BF538-DE49-446D-B229-D07B8134C00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108265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D44BD1E-9B25-4B13-91B9-9B15A8F715D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8539203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FFD83C7-2AF7-4344-BFD2-CE057DA673E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5989402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201F00B-D88B-4475-ACB0-D4FEA8A83D1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65871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3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3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15.01.2025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3692932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1241861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9956374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227"/>
            <a:ext cx="78867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623888" y="458995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8210587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3321148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889035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128905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2853312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3887391" y="98791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5997493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3887391" y="98791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3978092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7242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742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15.01.2025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2805189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5052108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7460272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9021643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237"/>
            <a:ext cx="78867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623888" y="458996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820228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3942457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3883826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1921196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131270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3887391" y="9879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0572192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3887391" y="98792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03960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15.01.2025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6257400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9717378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78149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6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98088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15.01.2025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3262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879177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5280"/>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5280"/>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5362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18832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23573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253"/>
            <a:ext cx="78867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623888" y="458997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86006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5462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15.01.2025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953027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634976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112805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3887391" y="98794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01021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3887391" y="98794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39563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96164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742269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308359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119432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245"/>
            <a:ext cx="78867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623888" y="45899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94924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28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28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15.01.2025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42074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564303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125409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82093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3887391" y="9879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135215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3887391" y="9879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569526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480477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022422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lipArtAndTx">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Картинка 2"/>
          <p:cNvSpPr>
            <a:spLocks noGrp="1"/>
          </p:cNvSpPr>
          <p:nvPr>
            <p:ph type="clipArt" sz="half" idx="1"/>
          </p:nvPr>
        </p:nvSpPr>
        <p:spPr>
          <a:xfrm>
            <a:off x="457200" y="1600200"/>
            <a:ext cx="4038600" cy="4525963"/>
          </a:xfrm>
        </p:spPr>
        <p:txBody>
          <a:bodyPr/>
          <a:lstStyle/>
          <a:p>
            <a:pPr lvl="0"/>
            <a:endParaRPr lang="ru-RU" noProof="0"/>
          </a:p>
        </p:txBody>
      </p:sp>
      <p:sp>
        <p:nvSpPr>
          <p:cNvPr id="4" name="Текст 3"/>
          <p:cNvSpPr>
            <a:spLocks noGrp="1"/>
          </p:cNvSpPr>
          <p:nvPr>
            <p:ph type="body"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xmlns="" id="{1FA800EC-5D3E-577C-6587-25542B8F79B2}"/>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xmlns="" id="{26E14BE2-83D9-34AE-F64F-6A6A694DDCA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xmlns="" id="{3D29D1F9-13CA-681D-DE1E-46AF09D51BD1}"/>
              </a:ext>
            </a:extLst>
          </p:cNvPr>
          <p:cNvSpPr>
            <a:spLocks noGrp="1" noChangeArrowheads="1"/>
          </p:cNvSpPr>
          <p:nvPr>
            <p:ph type="sldNum" sz="quarter" idx="12"/>
          </p:nvPr>
        </p:nvSpPr>
        <p:spPr>
          <a:ln/>
        </p:spPr>
        <p:txBody>
          <a:bodyPr/>
          <a:lstStyle>
            <a:lvl1pPr>
              <a:defRPr/>
            </a:lvl1pPr>
          </a:lstStyle>
          <a:p>
            <a:fld id="{E3F9977C-D232-4407-B6E3-9E3DA852C083}" type="slidenum">
              <a:rPr lang="ru-RU" altLang="x-none"/>
              <a:pPr/>
              <a:t>‹#›</a:t>
            </a:fld>
            <a:endParaRPr lang="ru-RU" altLang="x-none"/>
          </a:p>
        </p:txBody>
      </p:sp>
    </p:spTree>
    <p:extLst>
      <p:ext uri="{BB962C8B-B14F-4D97-AF65-F5344CB8AC3E}">
        <p14:creationId xmlns:p14="http://schemas.microsoft.com/office/powerpoint/2010/main" val="4010990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4874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15.01.2025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876156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215"/>
            <a:ext cx="78867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623888" y="458994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37942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717262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45883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557656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794145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3887391" y="98790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58426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3887391" y="98790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535404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698026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13539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362241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99455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201"/>
            <a:ext cx="78867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623888" y="458992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379633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023631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601652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68592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078466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3887391" y="98788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320847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3887391" y="98788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28853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8895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5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104979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178594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987218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185"/>
            <a:ext cx="78867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623888" y="458991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300442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681881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614121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811712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317071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3887391" y="98787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48120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3887391" y="98787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87389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846223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311539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522094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73506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167"/>
            <a:ext cx="78867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623888" y="458989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8146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581158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97219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8187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25143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3887391" y="98785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9779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5.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6.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7.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8.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9.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0.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1.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2.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3.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4.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5.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5.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6.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6.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7.xml"/><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7.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8.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8.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87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15.01.2025</a:t>
            </a:fld>
            <a:endParaRPr lang="ru-RU"/>
          </a:p>
        </p:txBody>
      </p:sp>
      <p:sp>
        <p:nvSpPr>
          <p:cNvPr id="5" name="Нижний колонтитул 4"/>
          <p:cNvSpPr>
            <a:spLocks noGrp="1"/>
          </p:cNvSpPr>
          <p:nvPr>
            <p:ph type="ftr" sz="quarter" idx="3"/>
          </p:nvPr>
        </p:nvSpPr>
        <p:spPr>
          <a:xfrm>
            <a:off x="3124200" y="635687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87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628650" y="63567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7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7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06922946"/>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457200" y="635671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Comic Sans MS" pitchFamily="66" charset="0"/>
            </a:endParaRPr>
          </a:p>
        </p:txBody>
      </p:sp>
      <p:sp>
        <p:nvSpPr>
          <p:cNvPr id="5" name="Нижний колонтитул 4"/>
          <p:cNvSpPr>
            <a:spLocks noGrp="1"/>
          </p:cNvSpPr>
          <p:nvPr>
            <p:ph type="ftr" sz="quarter" idx="3"/>
          </p:nvPr>
        </p:nvSpPr>
        <p:spPr>
          <a:xfrm>
            <a:off x="3124200" y="63567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Comic Sans MS" pitchFamily="66" charset="0"/>
            </a:endParaRPr>
          </a:p>
        </p:txBody>
      </p:sp>
      <p:sp>
        <p:nvSpPr>
          <p:cNvPr id="6" name="Номер слайда 5"/>
          <p:cNvSpPr>
            <a:spLocks noGrp="1"/>
          </p:cNvSpPr>
          <p:nvPr>
            <p:ph type="sldNum" sz="quarter" idx="4"/>
          </p:nvPr>
        </p:nvSpPr>
        <p:spPr>
          <a:xfrm>
            <a:off x="6553200" y="63567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4FF64CF4-BADB-4327-84B6-FFD2F77EC9AA}" type="slidenum">
              <a:rPr lang="ru-RU">
                <a:solidFill>
                  <a:prstClr val="black">
                    <a:tint val="75000"/>
                  </a:prstClr>
                </a:solidFill>
                <a:latin typeface="Comic Sans MS" pitchFamily="66" charset="0"/>
              </a:rPr>
              <a:pPr fontAlgn="base">
                <a:spcBef>
                  <a:spcPct val="0"/>
                </a:spcBef>
                <a:spcAft>
                  <a:spcPct val="0"/>
                </a:spcAft>
                <a:defRPr/>
              </a:pPr>
              <a:t>‹#›</a:t>
            </a:fld>
            <a:endParaRPr lang="ru-RU">
              <a:solidFill>
                <a:prstClr val="black">
                  <a:tint val="75000"/>
                </a:prstClr>
              </a:solidFill>
              <a:latin typeface="Comic Sans MS" pitchFamily="66" charset="0"/>
            </a:endParaRPr>
          </a:p>
        </p:txBody>
      </p:sp>
    </p:spTree>
    <p:extLst>
      <p:ext uri="{BB962C8B-B14F-4D97-AF65-F5344CB8AC3E}">
        <p14:creationId xmlns:p14="http://schemas.microsoft.com/office/powerpoint/2010/main" val="3579037047"/>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457200" y="635671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Comic Sans MS" pitchFamily="66" charset="0"/>
            </a:endParaRPr>
          </a:p>
        </p:txBody>
      </p:sp>
      <p:sp>
        <p:nvSpPr>
          <p:cNvPr id="5" name="Нижний колонтитул 4"/>
          <p:cNvSpPr>
            <a:spLocks noGrp="1"/>
          </p:cNvSpPr>
          <p:nvPr>
            <p:ph type="ftr" sz="quarter" idx="3"/>
          </p:nvPr>
        </p:nvSpPr>
        <p:spPr>
          <a:xfrm>
            <a:off x="3124200" y="63567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Comic Sans MS" pitchFamily="66" charset="0"/>
            </a:endParaRPr>
          </a:p>
        </p:txBody>
      </p:sp>
      <p:sp>
        <p:nvSpPr>
          <p:cNvPr id="6" name="Номер слайда 5"/>
          <p:cNvSpPr>
            <a:spLocks noGrp="1"/>
          </p:cNvSpPr>
          <p:nvPr>
            <p:ph type="sldNum" sz="quarter" idx="4"/>
          </p:nvPr>
        </p:nvSpPr>
        <p:spPr>
          <a:xfrm>
            <a:off x="6553200" y="63567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4FF64CF4-BADB-4327-84B6-FFD2F77EC9AA}" type="slidenum">
              <a:rPr lang="ru-RU">
                <a:solidFill>
                  <a:prstClr val="black">
                    <a:tint val="75000"/>
                  </a:prstClr>
                </a:solidFill>
                <a:latin typeface="Comic Sans MS" pitchFamily="66" charset="0"/>
              </a:rPr>
              <a:pPr fontAlgn="base">
                <a:spcBef>
                  <a:spcPct val="0"/>
                </a:spcBef>
                <a:spcAft>
                  <a:spcPct val="0"/>
                </a:spcAft>
                <a:defRPr/>
              </a:pPr>
              <a:t>‹#›</a:t>
            </a:fld>
            <a:endParaRPr lang="ru-RU">
              <a:solidFill>
                <a:prstClr val="black">
                  <a:tint val="75000"/>
                </a:prstClr>
              </a:solidFill>
              <a:latin typeface="Comic Sans MS" pitchFamily="66" charset="0"/>
            </a:endParaRPr>
          </a:p>
        </p:txBody>
      </p:sp>
    </p:spTree>
    <p:extLst>
      <p:ext uri="{BB962C8B-B14F-4D97-AF65-F5344CB8AC3E}">
        <p14:creationId xmlns:p14="http://schemas.microsoft.com/office/powerpoint/2010/main" val="2328798646"/>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457200" y="635671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Comic Sans MS" pitchFamily="66" charset="0"/>
            </a:endParaRPr>
          </a:p>
        </p:txBody>
      </p:sp>
      <p:sp>
        <p:nvSpPr>
          <p:cNvPr id="5" name="Нижний колонтитул 4"/>
          <p:cNvSpPr>
            <a:spLocks noGrp="1"/>
          </p:cNvSpPr>
          <p:nvPr>
            <p:ph type="ftr" sz="quarter" idx="3"/>
          </p:nvPr>
        </p:nvSpPr>
        <p:spPr>
          <a:xfrm>
            <a:off x="3124200" y="63567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Comic Sans MS" pitchFamily="66" charset="0"/>
            </a:endParaRPr>
          </a:p>
        </p:txBody>
      </p:sp>
      <p:sp>
        <p:nvSpPr>
          <p:cNvPr id="6" name="Номер слайда 5"/>
          <p:cNvSpPr>
            <a:spLocks noGrp="1"/>
          </p:cNvSpPr>
          <p:nvPr>
            <p:ph type="sldNum" sz="quarter" idx="4"/>
          </p:nvPr>
        </p:nvSpPr>
        <p:spPr>
          <a:xfrm>
            <a:off x="6553200" y="63567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4FF64CF4-BADB-4327-84B6-FFD2F77EC9AA}" type="slidenum">
              <a:rPr lang="ru-RU">
                <a:solidFill>
                  <a:prstClr val="black">
                    <a:tint val="75000"/>
                  </a:prstClr>
                </a:solidFill>
                <a:latin typeface="Comic Sans MS" pitchFamily="66" charset="0"/>
              </a:rPr>
              <a:pPr fontAlgn="base">
                <a:spcBef>
                  <a:spcPct val="0"/>
                </a:spcBef>
                <a:spcAft>
                  <a:spcPct val="0"/>
                </a:spcAft>
                <a:defRPr/>
              </a:pPr>
              <a:t>‹#›</a:t>
            </a:fld>
            <a:endParaRPr lang="ru-RU">
              <a:solidFill>
                <a:prstClr val="black">
                  <a:tint val="75000"/>
                </a:prstClr>
              </a:solidFill>
              <a:latin typeface="Comic Sans MS" pitchFamily="66" charset="0"/>
            </a:endParaRPr>
          </a:p>
        </p:txBody>
      </p:sp>
    </p:spTree>
    <p:extLst>
      <p:ext uri="{BB962C8B-B14F-4D97-AF65-F5344CB8AC3E}">
        <p14:creationId xmlns:p14="http://schemas.microsoft.com/office/powerpoint/2010/main" val="2173828810"/>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457200" y="635671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Comic Sans MS" pitchFamily="66" charset="0"/>
            </a:endParaRPr>
          </a:p>
        </p:txBody>
      </p:sp>
      <p:sp>
        <p:nvSpPr>
          <p:cNvPr id="5" name="Нижний колонтитул 4"/>
          <p:cNvSpPr>
            <a:spLocks noGrp="1"/>
          </p:cNvSpPr>
          <p:nvPr>
            <p:ph type="ftr" sz="quarter" idx="3"/>
          </p:nvPr>
        </p:nvSpPr>
        <p:spPr>
          <a:xfrm>
            <a:off x="3124200" y="63567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Comic Sans MS" pitchFamily="66" charset="0"/>
            </a:endParaRPr>
          </a:p>
        </p:txBody>
      </p:sp>
      <p:sp>
        <p:nvSpPr>
          <p:cNvPr id="6" name="Номер слайда 5"/>
          <p:cNvSpPr>
            <a:spLocks noGrp="1"/>
          </p:cNvSpPr>
          <p:nvPr>
            <p:ph type="sldNum" sz="quarter" idx="4"/>
          </p:nvPr>
        </p:nvSpPr>
        <p:spPr>
          <a:xfrm>
            <a:off x="6553200" y="63567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4FF64CF4-BADB-4327-84B6-FFD2F77EC9AA}" type="slidenum">
              <a:rPr lang="ru-RU">
                <a:solidFill>
                  <a:prstClr val="black">
                    <a:tint val="75000"/>
                  </a:prstClr>
                </a:solidFill>
                <a:latin typeface="Comic Sans MS" pitchFamily="66" charset="0"/>
              </a:rPr>
              <a:pPr fontAlgn="base">
                <a:spcBef>
                  <a:spcPct val="0"/>
                </a:spcBef>
                <a:spcAft>
                  <a:spcPct val="0"/>
                </a:spcAft>
                <a:defRPr/>
              </a:pPr>
              <a:t>‹#›</a:t>
            </a:fld>
            <a:endParaRPr lang="ru-RU">
              <a:solidFill>
                <a:prstClr val="black">
                  <a:tint val="75000"/>
                </a:prstClr>
              </a:solidFill>
              <a:latin typeface="Comic Sans MS" pitchFamily="66" charset="0"/>
            </a:endParaRPr>
          </a:p>
        </p:txBody>
      </p:sp>
    </p:spTree>
    <p:extLst>
      <p:ext uri="{BB962C8B-B14F-4D97-AF65-F5344CB8AC3E}">
        <p14:creationId xmlns:p14="http://schemas.microsoft.com/office/powerpoint/2010/main" val="83932268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457200" y="635671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Comic Sans MS" pitchFamily="66" charset="0"/>
            </a:endParaRPr>
          </a:p>
        </p:txBody>
      </p:sp>
      <p:sp>
        <p:nvSpPr>
          <p:cNvPr id="5" name="Нижний колонтитул 4"/>
          <p:cNvSpPr>
            <a:spLocks noGrp="1"/>
          </p:cNvSpPr>
          <p:nvPr>
            <p:ph type="ftr" sz="quarter" idx="3"/>
          </p:nvPr>
        </p:nvSpPr>
        <p:spPr>
          <a:xfrm>
            <a:off x="3124200" y="63567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Comic Sans MS" pitchFamily="66" charset="0"/>
            </a:endParaRPr>
          </a:p>
        </p:txBody>
      </p:sp>
      <p:sp>
        <p:nvSpPr>
          <p:cNvPr id="6" name="Номер слайда 5"/>
          <p:cNvSpPr>
            <a:spLocks noGrp="1"/>
          </p:cNvSpPr>
          <p:nvPr>
            <p:ph type="sldNum" sz="quarter" idx="4"/>
          </p:nvPr>
        </p:nvSpPr>
        <p:spPr>
          <a:xfrm>
            <a:off x="6553200" y="63567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4FF64CF4-BADB-4327-84B6-FFD2F77EC9AA}" type="slidenum">
              <a:rPr lang="ru-RU">
                <a:solidFill>
                  <a:prstClr val="black">
                    <a:tint val="75000"/>
                  </a:prstClr>
                </a:solidFill>
                <a:latin typeface="Comic Sans MS" pitchFamily="66" charset="0"/>
              </a:rPr>
              <a:pPr fontAlgn="base">
                <a:spcBef>
                  <a:spcPct val="0"/>
                </a:spcBef>
                <a:spcAft>
                  <a:spcPct val="0"/>
                </a:spcAft>
                <a:defRPr/>
              </a:pPr>
              <a:t>‹#›</a:t>
            </a:fld>
            <a:endParaRPr lang="ru-RU">
              <a:solidFill>
                <a:prstClr val="black">
                  <a:tint val="75000"/>
                </a:prstClr>
              </a:solidFill>
              <a:latin typeface="Comic Sans MS" pitchFamily="66" charset="0"/>
            </a:endParaRPr>
          </a:p>
        </p:txBody>
      </p:sp>
    </p:spTree>
    <p:extLst>
      <p:ext uri="{BB962C8B-B14F-4D97-AF65-F5344CB8AC3E}">
        <p14:creationId xmlns:p14="http://schemas.microsoft.com/office/powerpoint/2010/main" val="1252008437"/>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457200" y="635671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Comic Sans MS" pitchFamily="66" charset="0"/>
            </a:endParaRPr>
          </a:p>
        </p:txBody>
      </p:sp>
      <p:sp>
        <p:nvSpPr>
          <p:cNvPr id="5" name="Нижний колонтитул 4"/>
          <p:cNvSpPr>
            <a:spLocks noGrp="1"/>
          </p:cNvSpPr>
          <p:nvPr>
            <p:ph type="ftr" sz="quarter" idx="3"/>
          </p:nvPr>
        </p:nvSpPr>
        <p:spPr>
          <a:xfrm>
            <a:off x="3124200" y="63567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Comic Sans MS" pitchFamily="66" charset="0"/>
            </a:endParaRPr>
          </a:p>
        </p:txBody>
      </p:sp>
      <p:sp>
        <p:nvSpPr>
          <p:cNvPr id="6" name="Номер слайда 5"/>
          <p:cNvSpPr>
            <a:spLocks noGrp="1"/>
          </p:cNvSpPr>
          <p:nvPr>
            <p:ph type="sldNum" sz="quarter" idx="4"/>
          </p:nvPr>
        </p:nvSpPr>
        <p:spPr>
          <a:xfrm>
            <a:off x="6553200" y="63567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4FF64CF4-BADB-4327-84B6-FFD2F77EC9AA}" type="slidenum">
              <a:rPr lang="ru-RU">
                <a:solidFill>
                  <a:prstClr val="black">
                    <a:tint val="75000"/>
                  </a:prstClr>
                </a:solidFill>
                <a:latin typeface="Comic Sans MS" pitchFamily="66" charset="0"/>
              </a:rPr>
              <a:pPr fontAlgn="base">
                <a:spcBef>
                  <a:spcPct val="0"/>
                </a:spcBef>
                <a:spcAft>
                  <a:spcPct val="0"/>
                </a:spcAft>
                <a:defRPr/>
              </a:pPr>
              <a:t>‹#›</a:t>
            </a:fld>
            <a:endParaRPr lang="ru-RU">
              <a:solidFill>
                <a:prstClr val="black">
                  <a:tint val="75000"/>
                </a:prstClr>
              </a:solidFill>
              <a:latin typeface="Comic Sans MS" pitchFamily="66" charset="0"/>
            </a:endParaRPr>
          </a:p>
        </p:txBody>
      </p:sp>
    </p:spTree>
    <p:extLst>
      <p:ext uri="{BB962C8B-B14F-4D97-AF65-F5344CB8AC3E}">
        <p14:creationId xmlns:p14="http://schemas.microsoft.com/office/powerpoint/2010/main" val="4029381366"/>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457200" y="635671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Comic Sans MS" pitchFamily="66" charset="0"/>
            </a:endParaRPr>
          </a:p>
        </p:txBody>
      </p:sp>
      <p:sp>
        <p:nvSpPr>
          <p:cNvPr id="5" name="Нижний колонтитул 4"/>
          <p:cNvSpPr>
            <a:spLocks noGrp="1"/>
          </p:cNvSpPr>
          <p:nvPr>
            <p:ph type="ftr" sz="quarter" idx="3"/>
          </p:nvPr>
        </p:nvSpPr>
        <p:spPr>
          <a:xfrm>
            <a:off x="3124200" y="63567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Comic Sans MS" pitchFamily="66" charset="0"/>
            </a:endParaRPr>
          </a:p>
        </p:txBody>
      </p:sp>
      <p:sp>
        <p:nvSpPr>
          <p:cNvPr id="6" name="Номер слайда 5"/>
          <p:cNvSpPr>
            <a:spLocks noGrp="1"/>
          </p:cNvSpPr>
          <p:nvPr>
            <p:ph type="sldNum" sz="quarter" idx="4"/>
          </p:nvPr>
        </p:nvSpPr>
        <p:spPr>
          <a:xfrm>
            <a:off x="6553200" y="63567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4FF64CF4-BADB-4327-84B6-FFD2F77EC9AA}" type="slidenum">
              <a:rPr lang="ru-RU">
                <a:solidFill>
                  <a:prstClr val="black">
                    <a:tint val="75000"/>
                  </a:prstClr>
                </a:solidFill>
                <a:latin typeface="Comic Sans MS" pitchFamily="66" charset="0"/>
              </a:rPr>
              <a:pPr fontAlgn="base">
                <a:spcBef>
                  <a:spcPct val="0"/>
                </a:spcBef>
                <a:spcAft>
                  <a:spcPct val="0"/>
                </a:spcAft>
                <a:defRPr/>
              </a:pPr>
              <a:t>‹#›</a:t>
            </a:fld>
            <a:endParaRPr lang="ru-RU">
              <a:solidFill>
                <a:prstClr val="black">
                  <a:tint val="75000"/>
                </a:prstClr>
              </a:solidFill>
              <a:latin typeface="Comic Sans MS" pitchFamily="66" charset="0"/>
            </a:endParaRPr>
          </a:p>
        </p:txBody>
      </p:sp>
    </p:spTree>
    <p:extLst>
      <p:ext uri="{BB962C8B-B14F-4D97-AF65-F5344CB8AC3E}">
        <p14:creationId xmlns:p14="http://schemas.microsoft.com/office/powerpoint/2010/main" val="971555918"/>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60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60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60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73611385"/>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57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E9A84-D099-43D4-903E-CBF44D59475F}"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57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57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56666-C84C-4C50-A166-C54C6580459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419876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ru-RU" sz="140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lvl1pPr>
          </a:lstStyle>
          <a:p>
            <a:pPr fontAlgn="base">
              <a:spcBef>
                <a:spcPct val="0"/>
              </a:spcBef>
              <a:spcAft>
                <a:spcPct val="0"/>
              </a:spcAft>
              <a:defRPr/>
            </a:pPr>
            <a:endParaRPr lang="ru-RU" sz="140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defRPr/>
            </a:pPr>
            <a:fld id="{E3918DF0-43AD-4B31-8107-6553DDDBF7B9}" type="slidenum">
              <a:rPr lang="ru-RU" sz="1400">
                <a:solidFill>
                  <a:srgbClr val="000000"/>
                </a:solidFill>
              </a:rPr>
              <a:pPr fontAlgn="base">
                <a:spcBef>
                  <a:spcPct val="0"/>
                </a:spcBef>
                <a:spcAft>
                  <a:spcPct val="0"/>
                </a:spcAft>
                <a:defRPr/>
              </a:pPr>
              <a:t>‹#›</a:t>
            </a:fld>
            <a:endParaRPr lang="ru-RU" sz="1400">
              <a:solidFill>
                <a:srgbClr val="000000"/>
              </a:solidFill>
            </a:endParaRPr>
          </a:p>
        </p:txBody>
      </p:sp>
    </p:spTree>
    <p:extLst>
      <p:ext uri="{BB962C8B-B14F-4D97-AF65-F5344CB8AC3E}">
        <p14:creationId xmlns:p14="http://schemas.microsoft.com/office/powerpoint/2010/main" val="30733206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49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49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49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0863349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46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46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46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75334845"/>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42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42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42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74166564"/>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9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9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9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38818066"/>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D6973-3AFF-41CA-887C-A39D661C2FC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8E0FB-531B-4889-93D7-435F16B17D6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15574592"/>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Comic Sans MS" pitchFamily="66" charset="0"/>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Comic Sans MS" pitchFamily="66" charset="0"/>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2C57F21A-0B28-4C62-BC2E-9D3BBD3155EF}" type="slidenum">
              <a:rPr lang="ru-RU">
                <a:solidFill>
                  <a:prstClr val="black">
                    <a:tint val="75000"/>
                  </a:prstClr>
                </a:solidFill>
                <a:latin typeface="Comic Sans MS" pitchFamily="66" charset="0"/>
              </a:rPr>
              <a:pPr fontAlgn="base">
                <a:spcBef>
                  <a:spcPct val="0"/>
                </a:spcBef>
                <a:spcAft>
                  <a:spcPct val="0"/>
                </a:spcAft>
                <a:defRPr/>
              </a:pPr>
              <a:t>‹#›</a:t>
            </a:fld>
            <a:endParaRPr lang="ru-RU">
              <a:solidFill>
                <a:prstClr val="black">
                  <a:tint val="75000"/>
                </a:prstClr>
              </a:solidFill>
              <a:latin typeface="Comic Sans MS" pitchFamily="66" charset="0"/>
            </a:endParaRPr>
          </a:p>
        </p:txBody>
      </p:sp>
    </p:spTree>
    <p:extLst>
      <p:ext uri="{BB962C8B-B14F-4D97-AF65-F5344CB8AC3E}">
        <p14:creationId xmlns:p14="http://schemas.microsoft.com/office/powerpoint/2010/main" val="2818356488"/>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Comic Sans MS" pitchFamily="66" charset="0"/>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Comic Sans MS" pitchFamily="66" charset="0"/>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2C57F21A-0B28-4C62-BC2E-9D3BBD3155EF}" type="slidenum">
              <a:rPr lang="ru-RU">
                <a:solidFill>
                  <a:prstClr val="black">
                    <a:tint val="75000"/>
                  </a:prstClr>
                </a:solidFill>
                <a:latin typeface="Comic Sans MS" pitchFamily="66" charset="0"/>
              </a:rPr>
              <a:pPr fontAlgn="base">
                <a:spcBef>
                  <a:spcPct val="0"/>
                </a:spcBef>
                <a:spcAft>
                  <a:spcPct val="0"/>
                </a:spcAft>
                <a:defRPr/>
              </a:pPr>
              <a:t>‹#›</a:t>
            </a:fld>
            <a:endParaRPr lang="ru-RU">
              <a:solidFill>
                <a:prstClr val="black">
                  <a:tint val="75000"/>
                </a:prstClr>
              </a:solidFill>
              <a:latin typeface="Comic Sans MS" pitchFamily="66" charset="0"/>
            </a:endParaRPr>
          </a:p>
        </p:txBody>
      </p:sp>
    </p:spTree>
    <p:extLst>
      <p:ext uri="{BB962C8B-B14F-4D97-AF65-F5344CB8AC3E}">
        <p14:creationId xmlns:p14="http://schemas.microsoft.com/office/powerpoint/2010/main" val="3713812681"/>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628650" y="635683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83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83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98561439"/>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628650" y="635684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84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8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27081503"/>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99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15.01.2025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99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9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427900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628650" y="635686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86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86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6799708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628650" y="63568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8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8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8814814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41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628650" y="635682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82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82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010832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628650" y="635681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81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81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6054526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628650" y="635679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79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79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15716167"/>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628650" y="635677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3F635-D7FE-4BCF-8589-A75979865D59}" type="datetimeFigureOut">
              <a:rPr lang="ru-RU" smtClean="0">
                <a:solidFill>
                  <a:prstClr val="black">
                    <a:tint val="75000"/>
                  </a:prstClr>
                </a:solidFill>
              </a:rPr>
              <a:pPr/>
              <a:t>15.01.2025</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77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77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02A7A-34AF-421D-989F-BDE5584B12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20521763"/>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3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4.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95.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0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微软雅黑" panose="020B0503020204020204" pitchFamily="34" charset="-122"/>
              <a:ea typeface="微软雅黑" panose="020B0503020204020204" pitchFamily="34" charset="-122"/>
            </a:endParaRPr>
          </a:p>
        </p:txBody>
      </p:sp>
      <p:sp>
        <p:nvSpPr>
          <p:cNvPr id="9" name="矩形 259"/>
          <p:cNvSpPr>
            <a:spLocks noChangeArrowheads="1"/>
          </p:cNvSpPr>
          <p:nvPr/>
        </p:nvSpPr>
        <p:spPr bwMode="auto">
          <a:xfrm>
            <a:off x="516094" y="1959913"/>
            <a:ext cx="6109547" cy="96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kk-KZ" sz="2276" b="1" dirty="0">
                <a:solidFill>
                  <a:schemeClr val="bg1"/>
                </a:solidFill>
                <a:latin typeface="Times New Roman" panose="02020603050405020304" pitchFamily="18" charset="0"/>
                <a:cs typeface="Times New Roman" panose="02020603050405020304" pitchFamily="18" charset="0"/>
              </a:rPr>
              <a:t>Дәріс тақырыбы: </a:t>
            </a:r>
            <a:r>
              <a:rPr lang="kk-KZ" sz="2000" b="1" dirty="0">
                <a:solidFill>
                  <a:schemeClr val="bg1"/>
                </a:solidFill>
                <a:latin typeface="Times New Roman" panose="02020603050405020304" pitchFamily="18" charset="0"/>
                <a:cs typeface="Times New Roman" panose="02020603050405020304" pitchFamily="18" charset="0"/>
              </a:rPr>
              <a:t>Нейрон, жалпы физиологиялық сипаттамасы (құрылысы, түрлері, қосымша клеткалар), әрекет потенциалы.</a:t>
            </a:r>
            <a:endParaRPr lang="zh-CN" altLang="en-US" sz="2000" b="1" cap="all" dirty="0">
              <a:solidFill>
                <a:schemeClr val="bg1"/>
              </a:solidFill>
              <a:latin typeface="Times New Roman" panose="02020603050405020304" pitchFamily="18" charset="0"/>
              <a:cs typeface="Times New Roman" panose="02020603050405020304" pitchFamily="18" charset="0"/>
            </a:endParaRPr>
          </a:p>
        </p:txBody>
      </p:sp>
      <p:sp>
        <p:nvSpPr>
          <p:cNvPr id="10" name="矩形 259"/>
          <p:cNvSpPr>
            <a:spLocks noChangeArrowheads="1"/>
          </p:cNvSpPr>
          <p:nvPr/>
        </p:nvSpPr>
        <p:spPr bwMode="auto">
          <a:xfrm>
            <a:off x="4059943" y="4244436"/>
            <a:ext cx="4301278" cy="30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kk-KZ" altLang="zh-CN" sz="1991" dirty="0">
                <a:solidFill>
                  <a:schemeClr val="bg1"/>
                </a:solidFill>
                <a:latin typeface="Times New Roman" panose="02020603050405020304" pitchFamily="18" charset="0"/>
                <a:cs typeface="Times New Roman" panose="02020603050405020304" pitchFamily="18" charset="0"/>
              </a:rPr>
              <a:t>Дәріскер: </a:t>
            </a:r>
            <a:r>
              <a:rPr lang="ru-RU" altLang="zh-CN" sz="1991" dirty="0" smtClean="0">
                <a:solidFill>
                  <a:schemeClr val="bg1"/>
                </a:solidFill>
                <a:latin typeface="Times New Roman" panose="02020603050405020304" pitchFamily="18" charset="0"/>
                <a:cs typeface="Times New Roman" panose="02020603050405020304" pitchFamily="18" charset="0"/>
              </a:rPr>
              <a:t>профессор Атанбаева Г.К.</a:t>
            </a:r>
            <a:r>
              <a:rPr lang="kk-KZ" altLang="zh-CN" sz="1991" dirty="0" smtClean="0">
                <a:solidFill>
                  <a:schemeClr val="bg1"/>
                </a:solidFill>
                <a:latin typeface="Times New Roman" panose="02020603050405020304" pitchFamily="18" charset="0"/>
                <a:cs typeface="Times New Roman" panose="02020603050405020304" pitchFamily="18" charset="0"/>
              </a:rPr>
              <a:t>. </a:t>
            </a:r>
            <a:endParaRPr lang="zh-CN" altLang="en-US" sz="1991" dirty="0">
              <a:solidFill>
                <a:schemeClr val="bg1"/>
              </a:solidFill>
              <a:latin typeface="Times New Roman" panose="02020603050405020304" pitchFamily="18" charset="0"/>
              <a:cs typeface="Times New Roman" panose="02020603050405020304" pitchFamily="18" charset="0"/>
            </a:endParaRPr>
          </a:p>
        </p:txBody>
      </p:sp>
      <p:pic>
        <p:nvPicPr>
          <p:cNvPr id="3"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55254" y="-1141095"/>
            <a:ext cx="433493" cy="433493"/>
          </a:xfrm>
          <a:prstGeom prst="rect">
            <a:avLst/>
          </a:prstGeom>
        </p:spPr>
      </p:pic>
      <p:sp>
        <p:nvSpPr>
          <p:cNvPr id="2" name="Прямоугольник 1">
            <a:extLst>
              <a:ext uri="{FF2B5EF4-FFF2-40B4-BE49-F238E27FC236}">
                <a16:creationId xmlns:a16="http://schemas.microsoft.com/office/drawing/2014/main" xmlns="" id="{C9F93D85-EC75-E4FF-C57D-0039A390B1E2}"/>
              </a:ext>
            </a:extLst>
          </p:cNvPr>
          <p:cNvSpPr/>
          <p:nvPr/>
        </p:nvSpPr>
        <p:spPr>
          <a:xfrm>
            <a:off x="539552" y="218571"/>
            <a:ext cx="6554328" cy="1028808"/>
          </a:xfrm>
          <a:prstGeom prst="rect">
            <a:avLst/>
          </a:prstGeom>
          <a:noFill/>
        </p:spPr>
        <p:txBody>
          <a:bodyPr wrap="square" lIns="65024" tIns="32512" rIns="65024" bIns="32512">
            <a:spAutoFit/>
          </a:bodyPr>
          <a:lstStyle/>
          <a:p>
            <a:pPr algn="ctr"/>
            <a:r>
              <a:rPr lang="ru-RU" sz="2276" b="1"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Әл</a:t>
            </a:r>
            <a:r>
              <a:rPr lang="ru-RU" sz="2276" b="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-Фараби </a:t>
            </a:r>
            <a:r>
              <a:rPr lang="ru-RU" sz="2276" b="1"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атындағы</a:t>
            </a:r>
            <a:r>
              <a:rPr lang="ru-RU" sz="2276" b="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276" b="1"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Қазақ</a:t>
            </a:r>
            <a:r>
              <a:rPr lang="ru-RU" sz="2276" b="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276" b="1"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ұлттық</a:t>
            </a:r>
            <a:r>
              <a:rPr lang="ru-RU" sz="2276" b="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276" b="1"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университеті</a:t>
            </a:r>
            <a:endParaRPr lang="ru-RU" sz="2276" b="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ru-RU" sz="1707" b="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Биофизика, биомедицина </a:t>
            </a:r>
            <a:r>
              <a:rPr lang="ru-RU" sz="1707" b="1"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және</a:t>
            </a:r>
            <a:r>
              <a:rPr lang="ru-RU" sz="1707" b="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1707" b="1"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нейроғылым</a:t>
            </a:r>
            <a:r>
              <a:rPr lang="ru-RU" sz="1707" b="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1707" b="1"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кафедрасы</a:t>
            </a:r>
            <a:endParaRPr lang="ru-RU" sz="1707" b="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9"/>
                                        </p:tgtEl>
                                        <p:attrNameLst>
                                          <p:attrName>ppt_y</p:attrName>
                                        </p:attrNameLst>
                                      </p:cBhvr>
                                      <p:tavLst>
                                        <p:tav tm="0">
                                          <p:val>
                                            <p:strVal val="#ppt_y"/>
                                          </p:val>
                                        </p:tav>
                                        <p:tav tm="100000">
                                          <p:val>
                                            <p:strVal val="#ppt_y"/>
                                          </p:val>
                                        </p:tav>
                                      </p:tavLst>
                                    </p:anim>
                                    <p:anim calcmode="lin" valueType="num">
                                      <p:cBhvr>
                                        <p:cTn id="1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9"/>
                                        </p:tgtEl>
                                      </p:cBhvr>
                                    </p:animEffect>
                                  </p:childTnLst>
                                </p:cTn>
                              </p:par>
                            </p:childTnLst>
                          </p:cTn>
                        </p:par>
                        <p:par>
                          <p:cTn id="20" fill="hold">
                            <p:stCondLst>
                              <p:cond delay="6100"/>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9"/>
                                        </p:tgtEl>
                                      </p:cBhvr>
                                    </p:animEffect>
                                    <p:animScale>
                                      <p:cBhvr>
                                        <p:cTn id="23" dur="250" autoRev="1" fill="hold"/>
                                        <p:tgtEl>
                                          <p:spTgt spid="9"/>
                                        </p:tgtEl>
                                      </p:cBhvr>
                                      <p:by x="105000" y="105000"/>
                                    </p:animScale>
                                  </p:childTnLst>
                                </p:cTn>
                              </p:par>
                            </p:childTnLst>
                          </p:cTn>
                        </p:par>
                        <p:par>
                          <p:cTn id="24" fill="hold">
                            <p:stCondLst>
                              <p:cond delay="66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gtEl>
                                        <p:attrNameLst>
                                          <p:attrName>ppt_y</p:attrName>
                                        </p:attrNameLst>
                                      </p:cBhvr>
                                      <p:tavLst>
                                        <p:tav tm="0">
                                          <p:val>
                                            <p:strVal val="#ppt_y"/>
                                          </p:val>
                                        </p:tav>
                                        <p:tav tm="100000">
                                          <p:val>
                                            <p:strVal val="#ppt_y"/>
                                          </p:val>
                                        </p:tav>
                                      </p:tavLst>
                                    </p:anim>
                                    <p:anim calcmode="lin" valueType="num">
                                      <p:cBhvr>
                                        <p:cTn id="2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gtEl>
                                      </p:cBhvr>
                                    </p:animEffect>
                                  </p:childTnLst>
                                </p:cTn>
                              </p:par>
                            </p:childTnLst>
                          </p:cTn>
                        </p:par>
                        <p:par>
                          <p:cTn id="32" fill="hold">
                            <p:stCondLst>
                              <p:cond delay="865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10"/>
                                        </p:tgtEl>
                                      </p:cBhvr>
                                    </p:animEffect>
                                    <p:animScale>
                                      <p:cBhvr>
                                        <p:cTn id="35"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6" repeatCount="indefinite" fill="remove" display="0">
                  <p:stCondLst>
                    <p:cond delay="indefinite"/>
                  </p:stCondLst>
                  <p:endCondLst>
                    <p:cond evt="onStopAudio" delay="0">
                      <p:tgtEl>
                        <p:sldTgt/>
                      </p:tgtEl>
                    </p:cond>
                  </p:endCondLst>
                </p:cTn>
                <p:tgtEl>
                  <p:spTgt spid="3"/>
                </p:tgtEl>
              </p:cMediaNode>
            </p:audio>
          </p:childTnLst>
        </p:cTn>
      </p:par>
    </p:tnLst>
    <p:bldLst>
      <p:bldP spid="4" grpId="0" animBg="1"/>
      <p:bldP spid="9" grpId="0"/>
      <p:bldP spid="9"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Заголовок 1"/>
          <p:cNvSpPr>
            <a:spLocks noGrp="1"/>
          </p:cNvSpPr>
          <p:nvPr>
            <p:ph type="ctrTitle"/>
          </p:nvPr>
        </p:nvSpPr>
        <p:spPr>
          <a:xfrm>
            <a:off x="3571876" y="1517303"/>
            <a:ext cx="5248596" cy="4071937"/>
          </a:xfrm>
        </p:spPr>
        <p:txBody>
          <a:bodyPr/>
          <a:lstStyle/>
          <a:p>
            <a:pPr algn="l">
              <a:defRPr/>
            </a:pPr>
            <a:r>
              <a:rPr lang="kk-KZ" sz="3200" b="1" dirty="0">
                <a:solidFill>
                  <a:schemeClr val="tx2"/>
                </a:solidFill>
                <a:latin typeface="Times New Roman" pitchFamily="18" charset="0"/>
                <a:cs typeface="Times New Roman" pitchFamily="18" charset="0"/>
              </a:rPr>
              <a:t>       Миелин қабықшасы </a:t>
            </a:r>
            <a:br>
              <a:rPr lang="kk-KZ" sz="3200" b="1" dirty="0">
                <a:solidFill>
                  <a:schemeClr val="tx2"/>
                </a:solidFill>
                <a:latin typeface="Times New Roman" pitchFamily="18" charset="0"/>
                <a:cs typeface="Times New Roman" pitchFamily="18" charset="0"/>
              </a:rPr>
            </a:br>
            <a:r>
              <a:rPr lang="kk-KZ" sz="2400" dirty="0">
                <a:solidFill>
                  <a:schemeClr val="tx2"/>
                </a:solidFill>
                <a:latin typeface="Times New Roman" pitchFamily="18" charset="0"/>
                <a:cs typeface="Times New Roman" pitchFamily="18" charset="0"/>
              </a:rPr>
              <a:t>Шванн жасушаларынан жасалынып, </a:t>
            </a:r>
            <a:r>
              <a:rPr lang="ru-RU" sz="2400" dirty="0">
                <a:solidFill>
                  <a:schemeClr val="tx2"/>
                </a:solidFill>
                <a:latin typeface="Times New Roman" pitchFamily="18" charset="0"/>
                <a:cs typeface="Times New Roman" pitchFamily="18" charset="0"/>
              </a:rPr>
              <a:t>80%  липид- </a:t>
            </a:r>
            <a:r>
              <a:rPr lang="ru-RU" sz="2400" dirty="0" err="1">
                <a:solidFill>
                  <a:schemeClr val="tx2"/>
                </a:solidFill>
                <a:latin typeface="Times New Roman" pitchFamily="18" charset="0"/>
                <a:cs typeface="Times New Roman" pitchFamily="18" charset="0"/>
              </a:rPr>
              <a:t>терден</a:t>
            </a:r>
            <a:r>
              <a:rPr lang="ru-RU" sz="2400" dirty="0">
                <a:solidFill>
                  <a:schemeClr val="tx2"/>
                </a:solidFill>
                <a:latin typeface="Times New Roman" pitchFamily="18" charset="0"/>
                <a:cs typeface="Times New Roman" pitchFamily="18" charset="0"/>
              </a:rPr>
              <a:t>, 20% </a:t>
            </a:r>
            <a:r>
              <a:rPr lang="ru-RU" sz="2400" dirty="0" err="1">
                <a:solidFill>
                  <a:schemeClr val="tx2"/>
                </a:solidFill>
                <a:latin typeface="Times New Roman" pitchFamily="18" charset="0"/>
                <a:cs typeface="Times New Roman" pitchFamily="18" charset="0"/>
              </a:rPr>
              <a:t>нәруыздан тұрады</a:t>
            </a:r>
            <a:r>
              <a:rPr lang="ru-RU" sz="2400" dirty="0">
                <a:solidFill>
                  <a:schemeClr val="tx2"/>
                </a:solidFill>
              </a:rPr>
              <a:t>. </a:t>
            </a:r>
            <a:r>
              <a:rPr lang="ru-RU" sz="2400" dirty="0">
                <a:solidFill>
                  <a:schemeClr val="tx2"/>
                </a:solidFill>
                <a:latin typeface="+mn-lt"/>
              </a:rPr>
              <a:t>Электр </a:t>
            </a:r>
            <a:r>
              <a:rPr lang="ru-RU" sz="2400" dirty="0" err="1">
                <a:solidFill>
                  <a:schemeClr val="tx2"/>
                </a:solidFill>
                <a:latin typeface="+mn-lt"/>
              </a:rPr>
              <a:t>тогын</a:t>
            </a:r>
            <a:r>
              <a:rPr lang="ru-RU" sz="2400" dirty="0">
                <a:solidFill>
                  <a:schemeClr val="tx2"/>
                </a:solidFill>
                <a:latin typeface="+mn-lt"/>
              </a:rPr>
              <a:t> </a:t>
            </a:r>
            <a:r>
              <a:rPr lang="ru-RU" sz="2400" dirty="0" err="1">
                <a:solidFill>
                  <a:schemeClr val="tx2"/>
                </a:solidFill>
                <a:latin typeface="+mn-lt"/>
              </a:rPr>
              <a:t>оқшаулайды</a:t>
            </a:r>
            <a:r>
              <a:rPr lang="ru-RU" sz="2400" dirty="0">
                <a:solidFill>
                  <a:schemeClr val="tx2"/>
                </a:solidFill>
                <a:latin typeface="+mn-lt"/>
              </a:rPr>
              <a:t>, </a:t>
            </a:r>
            <a:r>
              <a:rPr lang="ru-RU" sz="2400" dirty="0" err="1">
                <a:solidFill>
                  <a:schemeClr val="tx2"/>
                </a:solidFill>
                <a:latin typeface="+mn-lt"/>
              </a:rPr>
              <a:t>яғни өткізбейді </a:t>
            </a:r>
            <a:r>
              <a:rPr lang="ru-RU" sz="2400" dirty="0">
                <a:solidFill>
                  <a:schemeClr val="tx2"/>
                </a:solidFill>
                <a:latin typeface="+mn-lt"/>
              </a:rPr>
              <a:t>, </a:t>
            </a:r>
            <a:r>
              <a:rPr lang="ru-RU" sz="2400" dirty="0" err="1">
                <a:solidFill>
                  <a:schemeClr val="tx2"/>
                </a:solidFill>
                <a:latin typeface="+mn-lt"/>
              </a:rPr>
              <a:t>нәтижесінде қозу толқындарының таралу</a:t>
            </a:r>
            <a:r>
              <a:rPr lang="ru-RU" sz="2400" dirty="0">
                <a:solidFill>
                  <a:schemeClr val="tx2"/>
                </a:solidFill>
                <a:latin typeface="+mn-lt"/>
              </a:rPr>
              <a:t> </a:t>
            </a:r>
            <a:r>
              <a:rPr lang="ru-RU" sz="2400" dirty="0" err="1">
                <a:solidFill>
                  <a:schemeClr val="tx2"/>
                </a:solidFill>
                <a:latin typeface="+mn-lt"/>
              </a:rPr>
              <a:t>жылдамдығы жоғары болады</a:t>
            </a:r>
            <a:r>
              <a:rPr lang="ru-RU" sz="2400" dirty="0">
                <a:solidFill>
                  <a:schemeClr val="tx2"/>
                </a:solidFill>
                <a:latin typeface="+mn-lt"/>
              </a:rPr>
              <a:t>.  </a:t>
            </a:r>
            <a:r>
              <a:rPr lang="ru-RU" sz="3200" dirty="0"/>
              <a:t/>
            </a:r>
            <a:br>
              <a:rPr lang="ru-RU" sz="3200" dirty="0"/>
            </a:br>
            <a:endParaRPr lang="ru-RU" sz="3200" dirty="0"/>
          </a:p>
        </p:txBody>
      </p:sp>
      <p:grpSp>
        <p:nvGrpSpPr>
          <p:cNvPr id="34819" name="Группа 11"/>
          <p:cNvGrpSpPr>
            <a:grpSpLocks/>
          </p:cNvGrpSpPr>
          <p:nvPr/>
        </p:nvGrpSpPr>
        <p:grpSpPr bwMode="auto">
          <a:xfrm>
            <a:off x="571500" y="1428750"/>
            <a:ext cx="2514600" cy="4953000"/>
            <a:chOff x="6553200" y="838200"/>
            <a:chExt cx="2514600" cy="4953000"/>
          </a:xfrm>
        </p:grpSpPr>
        <p:grpSp>
          <p:nvGrpSpPr>
            <p:cNvPr id="34820" name="Group 14"/>
            <p:cNvGrpSpPr>
              <a:grpSpLocks/>
            </p:cNvGrpSpPr>
            <p:nvPr/>
          </p:nvGrpSpPr>
          <p:grpSpPr bwMode="auto">
            <a:xfrm>
              <a:off x="6553200" y="838200"/>
              <a:ext cx="2514600" cy="2362200"/>
              <a:chOff x="4032" y="432"/>
              <a:chExt cx="1584" cy="1488"/>
            </a:xfrm>
          </p:grpSpPr>
          <p:pic>
            <p:nvPicPr>
              <p:cNvPr id="34822" name="Picture 12" descr="28_04"/>
              <p:cNvPicPr>
                <a:picLocks noChangeAspect="1" noChangeArrowheads="1"/>
              </p:cNvPicPr>
              <p:nvPr/>
            </p:nvPicPr>
            <p:blipFill>
              <a:blip r:embed="rId2">
                <a:extLst>
                  <a:ext uri="{28A0092B-C50C-407E-A947-70E740481C1C}">
                    <a14:useLocalDpi xmlns:a14="http://schemas.microsoft.com/office/drawing/2010/main" val="0"/>
                  </a:ext>
                </a:extLst>
              </a:blip>
              <a:srcRect l="71053" t="2618" b="58102"/>
              <a:stretch>
                <a:fillRect/>
              </a:stretch>
            </p:blipFill>
            <p:spPr bwMode="auto">
              <a:xfrm>
                <a:off x="4032" y="432"/>
                <a:ext cx="1584"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ctangle 13"/>
              <p:cNvSpPr>
                <a:spLocks noChangeArrowheads="1"/>
              </p:cNvSpPr>
              <p:nvPr/>
            </p:nvSpPr>
            <p:spPr bwMode="auto">
              <a:xfrm>
                <a:off x="4800" y="1488"/>
                <a:ext cx="192" cy="4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fontAlgn="base" hangingPunct="1">
                  <a:spcBef>
                    <a:spcPct val="0"/>
                  </a:spcBef>
                  <a:spcAft>
                    <a:spcPct val="0"/>
                  </a:spcAft>
                </a:pPr>
                <a:endParaRPr lang="ru-RU" altLang="ru-RU">
                  <a:solidFill>
                    <a:prstClr val="black"/>
                  </a:solidFill>
                </a:endParaRPr>
              </a:p>
            </p:txBody>
          </p:sp>
        </p:grpSp>
        <p:pic>
          <p:nvPicPr>
            <p:cNvPr id="34821" name="Picture 15" descr="28_04"/>
            <p:cNvPicPr>
              <a:picLocks noChangeAspect="1" noChangeArrowheads="1"/>
            </p:cNvPicPr>
            <p:nvPr/>
          </p:nvPicPr>
          <p:blipFill>
            <a:blip r:embed="rId2">
              <a:extLst>
                <a:ext uri="{28A0092B-C50C-407E-A947-70E740481C1C}">
                  <a14:useLocalDpi xmlns:a14="http://schemas.microsoft.com/office/drawing/2010/main" val="0"/>
                </a:ext>
              </a:extLst>
            </a:blip>
            <a:srcRect l="71053" t="31424" b="12276"/>
            <a:stretch>
              <a:fillRect/>
            </a:stretch>
          </p:blipFill>
          <p:spPr bwMode="auto">
            <a:xfrm>
              <a:off x="6553200" y="2514600"/>
              <a:ext cx="2514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66629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32066"/>
            <a:ext cx="7886700" cy="494271"/>
          </a:xfrm>
        </p:spPr>
        <p:txBody>
          <a:bodyPr>
            <a:noAutofit/>
          </a:bodyPr>
          <a:lstStyle/>
          <a:p>
            <a:pPr algn="ctr"/>
            <a:r>
              <a:rPr lang="kk-KZ" sz="2400" b="1" dirty="0">
                <a:latin typeface="Times New Roman" panose="02020603050405020304" pitchFamily="18" charset="0"/>
                <a:cs typeface="Times New Roman" panose="02020603050405020304" pitchFamily="18" charset="0"/>
              </a:rPr>
              <a:t>Сальтаторлы қозғалыс</a:t>
            </a:r>
            <a:endParaRPr lang="ru-RU" sz="2400" b="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4609070" y="716697"/>
            <a:ext cx="4283409" cy="5460271"/>
          </a:xfrm>
        </p:spPr>
        <p:txBody>
          <a:bodyPr>
            <a:noAutofit/>
          </a:bodyPr>
          <a:lstStyle/>
          <a:p>
            <a:r>
              <a:rPr lang="ru-RU" sz="1800" dirty="0">
                <a:latin typeface="Times New Roman" panose="02020603050405020304" pitchFamily="18" charset="0"/>
                <a:cs typeface="Times New Roman" panose="02020603050405020304" pitchFamily="18" charset="0"/>
              </a:rPr>
              <a:t>Миелин </a:t>
            </a:r>
            <a:r>
              <a:rPr lang="ru-RU" sz="1800" dirty="0" err="1">
                <a:latin typeface="Times New Roman" panose="02020603050405020304" pitchFamily="18" charset="0"/>
                <a:cs typeface="Times New Roman" panose="02020603050405020304" pitchFamily="18" charset="0"/>
              </a:rPr>
              <a:t>үзілісі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Ранвье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буындары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аймақтарында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үзіледі</a:t>
            </a:r>
            <a:r>
              <a:rPr lang="ru-RU" sz="1800" dirty="0">
                <a:latin typeface="Times New Roman" panose="02020603050405020304" pitchFamily="18" charset="0"/>
                <a:cs typeface="Times New Roman" panose="02020603050405020304" pitchFamily="18" charset="0"/>
              </a:rPr>
              <a:t>, осы </a:t>
            </a:r>
            <a:r>
              <a:rPr lang="ru-RU" sz="1800" dirty="0" err="1">
                <a:latin typeface="Times New Roman" panose="02020603050405020304" pitchFamily="18" charset="0"/>
                <a:cs typeface="Times New Roman" panose="02020603050405020304" pitchFamily="18" charset="0"/>
              </a:rPr>
              <a:t>буындар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әрбір</a:t>
            </a:r>
            <a:r>
              <a:rPr lang="ru-RU" sz="1800" dirty="0">
                <a:latin typeface="Times New Roman" panose="02020603050405020304" pitchFamily="18" charset="0"/>
                <a:cs typeface="Times New Roman" panose="02020603050405020304" pitchFamily="18" charset="0"/>
              </a:rPr>
              <a:t> 1 мм </a:t>
            </a:r>
            <a:r>
              <a:rPr lang="ru-RU" sz="1800" dirty="0" err="1">
                <a:latin typeface="Times New Roman" panose="02020603050405020304" pitchFamily="18" charset="0"/>
                <a:cs typeface="Times New Roman" panose="02020603050405020304" pitchFamily="18" charset="0"/>
              </a:rPr>
              <a:t>аралықтарда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кездеседі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Ионды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ағыс</a:t>
            </a:r>
            <a:r>
              <a:rPr lang="ru-RU" sz="1800" dirty="0">
                <a:latin typeface="Times New Roman" panose="02020603050405020304" pitchFamily="18" charset="0"/>
                <a:cs typeface="Times New Roman" panose="02020603050405020304" pitchFamily="18" charset="0"/>
              </a:rPr>
              <a:t> миелин </a:t>
            </a:r>
            <a:r>
              <a:rPr lang="ru-RU" sz="1800" dirty="0" err="1">
                <a:latin typeface="Times New Roman" panose="02020603050405020304" pitchFamily="18" charset="0"/>
                <a:cs typeface="Times New Roman" panose="02020603050405020304" pitchFamily="18" charset="0"/>
              </a:rPr>
              <a:t>арқылы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өте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алмағандықтан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иондардың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кіруі</a:t>
            </a:r>
            <a:r>
              <a:rPr lang="ru-RU" sz="1800" dirty="0">
                <a:latin typeface="Times New Roman" panose="02020603050405020304" pitchFamily="18" charset="0"/>
                <a:cs typeface="Times New Roman" panose="02020603050405020304" pitchFamily="18" charset="0"/>
              </a:rPr>
              <a:t> мен </a:t>
            </a:r>
            <a:r>
              <a:rPr lang="ru-RU" sz="1800" dirty="0" err="1">
                <a:latin typeface="Times New Roman" panose="02020603050405020304" pitchFamily="18" charset="0"/>
                <a:cs typeface="Times New Roman" panose="02020603050405020304" pitchFamily="18" charset="0"/>
              </a:rPr>
              <a:t>шығуы</a:t>
            </a:r>
            <a:r>
              <a:rPr lang="ru-RU" sz="1800" dirty="0">
                <a:latin typeface="Times New Roman" panose="02020603050405020304" pitchFamily="18" charset="0"/>
                <a:cs typeface="Times New Roman" panose="02020603050405020304" pitchFamily="18" charset="0"/>
              </a:rPr>
              <a:t> тек </a:t>
            </a:r>
            <a:r>
              <a:rPr lang="ru-RU" sz="1800" dirty="0" err="1">
                <a:latin typeface="Times New Roman" panose="02020603050405020304" pitchFamily="18" charset="0"/>
                <a:cs typeface="Times New Roman" panose="02020603050405020304" pitchFamily="18" charset="0"/>
              </a:rPr>
              <a:t>Ранвье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буындары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аймақтарында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жүзеге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асады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Бұның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себептерінен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жүйке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импульсінің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өту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жылдамдығының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артуына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әкеледі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Миелинденген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талшықтар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арқылы</a:t>
            </a:r>
            <a:r>
              <a:rPr lang="ru-RU" sz="1800" dirty="0">
                <a:latin typeface="Times New Roman" panose="02020603050405020304" pitchFamily="18" charset="0"/>
                <a:cs typeface="Times New Roman" panose="02020603050405020304" pitchFamily="18" charset="0"/>
              </a:rPr>
              <a:t> импульс </a:t>
            </a:r>
            <a:r>
              <a:rPr lang="ru-RU" sz="1800" dirty="0" err="1">
                <a:latin typeface="Times New Roman" panose="02020603050405020304" pitchFamily="18" charset="0"/>
                <a:cs typeface="Times New Roman" panose="02020603050405020304" pitchFamily="18" charset="0"/>
              </a:rPr>
              <a:t>шамамен</a:t>
            </a:r>
            <a:r>
              <a:rPr lang="ru-RU" sz="1800" dirty="0">
                <a:latin typeface="Times New Roman" panose="02020603050405020304" pitchFamily="18" charset="0"/>
                <a:cs typeface="Times New Roman" panose="02020603050405020304" pitchFamily="18" charset="0"/>
              </a:rPr>
              <a:t> 5-10 </a:t>
            </a:r>
            <a:r>
              <a:rPr lang="ru-RU" sz="1800" dirty="0" err="1">
                <a:latin typeface="Times New Roman" panose="02020603050405020304" pitchFamily="18" charset="0"/>
                <a:cs typeface="Times New Roman" panose="02020603050405020304" pitchFamily="18" charset="0"/>
              </a:rPr>
              <a:t>есе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жылдам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өтеді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миеленденбеген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талшықтарға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қарағанда</a:t>
            </a:r>
            <a:r>
              <a:rPr lang="ru-RU" sz="1800" dirty="0">
                <a:latin typeface="Times New Roman" panose="02020603050405020304" pitchFamily="18" charset="0"/>
                <a:cs typeface="Times New Roman" panose="02020603050405020304" pitchFamily="18" charset="0"/>
              </a:rPr>
              <a:t>. </a:t>
            </a:r>
          </a:p>
          <a:p>
            <a:r>
              <a:rPr lang="ru-RU" sz="1800" dirty="0" err="1">
                <a:latin typeface="Times New Roman" panose="02020603050405020304" pitchFamily="18" charset="0"/>
                <a:cs typeface="Times New Roman" panose="02020603050405020304" pitchFamily="18" charset="0"/>
              </a:rPr>
              <a:t>Жоғарыда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айтылғаннан</a:t>
            </a:r>
            <a:r>
              <a:rPr lang="ru-RU" sz="1800" dirty="0">
                <a:latin typeface="Times New Roman" panose="02020603050405020304" pitchFamily="18" charset="0"/>
                <a:cs typeface="Times New Roman" panose="02020603050405020304" pitchFamily="18" charset="0"/>
              </a:rPr>
              <a:t>, миелин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миелиндік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қабықша</a:t>
            </a:r>
            <a:r>
              <a:rPr lang="ru-RU" sz="1800" dirty="0">
                <a:latin typeface="Times New Roman" panose="02020603050405020304" pitchFamily="18" charset="0"/>
                <a:cs typeface="Times New Roman" panose="02020603050405020304" pitchFamily="18" charset="0"/>
              </a:rPr>
              <a:t> синоним </a:t>
            </a:r>
            <a:r>
              <a:rPr lang="ru-RU" sz="1800" dirty="0" err="1">
                <a:latin typeface="Times New Roman" panose="02020603050405020304" pitchFamily="18" charset="0"/>
                <a:cs typeface="Times New Roman" panose="02020603050405020304" pitchFamily="18" charset="0"/>
              </a:rPr>
              <a:t>болып</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келеді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Бұл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әрекет</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потенциалының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таралуын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сальтаторлы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деп</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атайды</a:t>
            </a:r>
            <a:r>
              <a:rPr lang="ru-RU" sz="1800" dirty="0">
                <a:latin typeface="Times New Roman" panose="02020603050405020304" pitchFamily="18" charset="0"/>
                <a:cs typeface="Times New Roman" panose="02020603050405020304" pitchFamily="18" charset="0"/>
              </a:rPr>
              <a:t> (лат. </a:t>
            </a:r>
            <a:r>
              <a:rPr lang="ru-RU" sz="1800" dirty="0" err="1">
                <a:latin typeface="Times New Roman" panose="02020603050405020304" pitchFamily="18" charset="0"/>
                <a:cs typeface="Times New Roman" panose="02020603050405020304" pitchFamily="18" charset="0"/>
              </a:rPr>
              <a:t>Сальтаре</a:t>
            </a:r>
            <a:r>
              <a:rPr lang="ru-RU" sz="1800" dirty="0">
                <a:latin typeface="Times New Roman" panose="02020603050405020304" pitchFamily="18" charset="0"/>
                <a:cs typeface="Times New Roman" panose="02020603050405020304" pitchFamily="18" charset="0"/>
              </a:rPr>
              <a:t> - </a:t>
            </a:r>
            <a:r>
              <a:rPr lang="ru-RU" sz="1800" dirty="0" err="1">
                <a:latin typeface="Times New Roman" panose="02020603050405020304" pitchFamily="18" charset="0"/>
                <a:cs typeface="Times New Roman" panose="02020603050405020304" pitchFamily="18" charset="0"/>
              </a:rPr>
              <a:t>секіру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импульстің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таралу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жылдамдығы</a:t>
            </a:r>
            <a:r>
              <a:rPr lang="ru-RU" sz="1800" dirty="0">
                <a:latin typeface="Times New Roman" panose="02020603050405020304" pitchFamily="18" charset="0"/>
                <a:cs typeface="Times New Roman" panose="02020603050405020304" pitchFamily="18" charset="0"/>
              </a:rPr>
              <a:t> 120 м/с </a:t>
            </a:r>
            <a:r>
              <a:rPr lang="ru-RU" sz="1800" dirty="0" err="1">
                <a:latin typeface="Times New Roman" panose="02020603050405020304" pitchFamily="18" charset="0"/>
                <a:cs typeface="Times New Roman" panose="02020603050405020304" pitchFamily="18" charset="0"/>
              </a:rPr>
              <a:t>жетуі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мүмкін</a:t>
            </a:r>
            <a:r>
              <a:rPr lang="ru-RU" sz="1800" dirty="0">
                <a:latin typeface="Times New Roman" panose="02020603050405020304" pitchFamily="18" charset="0"/>
                <a:cs typeface="Times New Roman" panose="02020603050405020304" pitchFamily="18" charset="0"/>
              </a:rPr>
              <a:t>. </a:t>
            </a:r>
          </a:p>
          <a:p>
            <a:endParaRPr lang="ru-RU" sz="1800" dirty="0">
              <a:latin typeface="Times New Roman" panose="02020603050405020304" pitchFamily="18" charset="0"/>
              <a:cs typeface="Times New Roman" panose="02020603050405020304" pitchFamily="18" charset="0"/>
            </a:endParaRPr>
          </a:p>
        </p:txBody>
      </p:sp>
      <p:pic>
        <p:nvPicPr>
          <p:cNvPr id="6" name="Picture 5" descr="http://www.bio.bsu.by/phha/04/pic/fig_03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1" y="1500551"/>
            <a:ext cx="2877617" cy="2008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tulapsy.narod.ru/pic/04.gif"/>
          <p:cNvPicPr>
            <a:picLocks noChangeAspect="1" noChangeArrowheads="1"/>
          </p:cNvPicPr>
          <p:nvPr/>
        </p:nvPicPr>
        <p:blipFill>
          <a:blip r:embed="rId3">
            <a:extLst>
              <a:ext uri="{28A0092B-C50C-407E-A947-70E740481C1C}">
                <a14:useLocalDpi xmlns:a14="http://schemas.microsoft.com/office/drawing/2010/main" val="0"/>
              </a:ext>
            </a:extLst>
          </a:blip>
          <a:srcRect t="49055"/>
          <a:stretch>
            <a:fillRect/>
          </a:stretch>
        </p:blipFill>
        <p:spPr bwMode="auto">
          <a:xfrm>
            <a:off x="357189" y="4286428"/>
            <a:ext cx="3134692" cy="144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4796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687610"/>
          </a:xfrm>
        </p:spPr>
        <p:txBody>
          <a:bodyPr>
            <a:normAutofit fontScale="90000"/>
          </a:bodyPr>
          <a:lstStyle/>
          <a:p>
            <a:pPr algn="ctr"/>
            <a:r>
              <a:rPr lang="kk-KZ" sz="2400" b="1" dirty="0">
                <a:latin typeface="Times New Roman" panose="02020603050405020304" pitchFamily="18" charset="0"/>
                <a:cs typeface="Times New Roman" panose="02020603050405020304" pitchFamily="18" charset="0"/>
              </a:rPr>
              <a:t>Миелинді жүйке талшығы бойымен жүйке қозуының өткізілуі</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2339752" y="1052737"/>
            <a:ext cx="6480720" cy="5124227"/>
          </a:xfrm>
        </p:spPr>
        <p:txBody>
          <a:bodyPr>
            <a:normAutofit fontScale="77500" lnSpcReduction="20000"/>
          </a:bodyPr>
          <a:lstStyle/>
          <a:p>
            <a:pPr lvl="0"/>
            <a:r>
              <a:rPr lang="kk-KZ" dirty="0">
                <a:latin typeface="Times New Roman" panose="02020603050405020304" pitchFamily="18" charset="0"/>
                <a:cs typeface="Times New Roman" panose="02020603050405020304" pitchFamily="18" charset="0"/>
              </a:rPr>
              <a:t>Екі көрші миелин қаптары арасындағы миелинмен қапталмаған аксон мембранасы (</a:t>
            </a:r>
            <a:r>
              <a:rPr lang="kk-KZ" u="sng" dirty="0">
                <a:latin typeface="Times New Roman" panose="02020603050405020304" pitchFamily="18" charset="0"/>
                <a:cs typeface="Times New Roman" panose="02020603050405020304" pitchFamily="18" charset="0"/>
              </a:rPr>
              <a:t>Ранвье үзілісі</a:t>
            </a:r>
            <a:r>
              <a:rPr lang="kk-KZ" dirty="0">
                <a:latin typeface="Times New Roman" panose="02020603050405020304" pitchFamily="18" charset="0"/>
                <a:cs typeface="Times New Roman" panose="02020603050405020304" pitchFamily="18" charset="0"/>
              </a:rPr>
              <a:t>, 12 нм).</a:t>
            </a:r>
            <a:endParaRPr lang="ru-RU" dirty="0">
              <a:latin typeface="Times New Roman" panose="02020603050405020304" pitchFamily="18" charset="0"/>
              <a:cs typeface="Times New Roman" panose="02020603050405020304" pitchFamily="18" charset="0"/>
            </a:endParaRPr>
          </a:p>
          <a:p>
            <a:pPr lvl="0"/>
            <a:r>
              <a:rPr lang="kk-KZ" dirty="0">
                <a:latin typeface="Times New Roman" panose="02020603050405020304" pitchFamily="18" charset="0"/>
                <a:cs typeface="Times New Roman" panose="02020603050405020304" pitchFamily="18" charset="0"/>
              </a:rPr>
              <a:t>Әсер потенциалы тек </a:t>
            </a:r>
            <a:r>
              <a:rPr lang="kk-KZ" u="sng" dirty="0">
                <a:latin typeface="Times New Roman" panose="02020603050405020304" pitchFamily="18" charset="0"/>
                <a:cs typeface="Times New Roman" panose="02020603050405020304" pitchFamily="18" charset="0"/>
              </a:rPr>
              <a:t>Ранвье үзілістерінде</a:t>
            </a:r>
            <a:r>
              <a:rPr lang="kk-KZ" dirty="0">
                <a:latin typeface="Times New Roman" panose="02020603050405020304" pitchFamily="18" charset="0"/>
                <a:cs typeface="Times New Roman" panose="02020603050405020304" pitchFamily="18" charset="0"/>
              </a:rPr>
              <a:t> пайда болады. Себебі, миелин электрлік оқшаулағыш болғандықтан, алдыңғы қозған аймақтан токты шығармайды.</a:t>
            </a:r>
            <a:endParaRPr lang="ru-RU" dirty="0">
              <a:latin typeface="Times New Roman" panose="02020603050405020304" pitchFamily="18" charset="0"/>
              <a:cs typeface="Times New Roman" panose="02020603050405020304" pitchFamily="18" charset="0"/>
            </a:endParaRPr>
          </a:p>
          <a:p>
            <a:pPr lvl="0"/>
            <a:r>
              <a:rPr lang="kk-KZ" dirty="0">
                <a:latin typeface="Times New Roman" panose="02020603050405020304" pitchFamily="18" charset="0"/>
                <a:cs typeface="Times New Roman" panose="02020603050405020304" pitchFamily="18" charset="0"/>
              </a:rPr>
              <a:t>Әсер потенциалы оқшауланған мембрана аймақтары арқылы «секіріп өтеді».</a:t>
            </a:r>
            <a:endParaRPr lang="ru-RU" dirty="0">
              <a:latin typeface="Times New Roman" panose="02020603050405020304" pitchFamily="18" charset="0"/>
              <a:cs typeface="Times New Roman" panose="02020603050405020304" pitchFamily="18" charset="0"/>
            </a:endParaRPr>
          </a:p>
          <a:p>
            <a:pPr lvl="0"/>
            <a:r>
              <a:rPr lang="kk-KZ" dirty="0">
                <a:latin typeface="Times New Roman" panose="02020603050405020304" pitchFamily="18" charset="0"/>
                <a:cs typeface="Times New Roman" panose="02020603050405020304" pitchFamily="18" charset="0"/>
              </a:rPr>
              <a:t>Қозудың  бір үзілістен екінші үзіліске секірмелі таралуын –</a:t>
            </a:r>
            <a:r>
              <a:rPr lang="kk-KZ" b="1" u="sng" dirty="0">
                <a:latin typeface="Times New Roman" panose="02020603050405020304" pitchFamily="18" charset="0"/>
                <a:cs typeface="Times New Roman" panose="02020603050405020304" pitchFamily="18" charset="0"/>
              </a:rPr>
              <a:t>сальтоторлы</a:t>
            </a:r>
            <a:r>
              <a:rPr lang="kk-KZ" b="1" dirty="0">
                <a:latin typeface="Times New Roman" panose="02020603050405020304" pitchFamily="18" charset="0"/>
                <a:cs typeface="Times New Roman" panose="02020603050405020304" pitchFamily="18" charset="0"/>
              </a:rPr>
              <a:t> қозу</a:t>
            </a:r>
            <a:r>
              <a:rPr lang="kk-KZ"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lvl="0"/>
            <a:r>
              <a:rPr lang="kk-KZ" dirty="0">
                <a:latin typeface="Times New Roman" panose="02020603050405020304" pitchFamily="18" charset="0"/>
                <a:cs typeface="Times New Roman" panose="02020603050405020304" pitchFamily="18" charset="0"/>
              </a:rPr>
              <a:t>Миелинді жүйке талшығындағы қозу жылдамдығы, миелинденбеген талшыққа қарағанда жоғары.</a:t>
            </a:r>
            <a:endParaRPr lang="ru-RU" dirty="0">
              <a:latin typeface="Times New Roman" panose="02020603050405020304" pitchFamily="18" charset="0"/>
              <a:cs typeface="Times New Roman" panose="02020603050405020304" pitchFamily="18" charset="0"/>
            </a:endParaRPr>
          </a:p>
          <a:p>
            <a:r>
              <a:rPr lang="kk-KZ" b="1" dirty="0">
                <a:latin typeface="Times New Roman" panose="02020603050405020304" pitchFamily="18" charset="0"/>
                <a:cs typeface="Times New Roman" panose="02020603050405020304" pitchFamily="18" charset="0"/>
              </a:rPr>
              <a:t>Миелинизация </a:t>
            </a:r>
            <a:r>
              <a:rPr lang="kk-KZ" dirty="0">
                <a:latin typeface="Times New Roman" panose="02020603050405020304" pitchFamily="18" charset="0"/>
                <a:cs typeface="Times New Roman" panose="02020603050405020304" pitchFamily="18" charset="0"/>
              </a:rPr>
              <a:t>– аксон аймағының, олигодендроцитпен (ОЖЖ) немесе шванн жасушасымен (ПЖЖ) дайындалған миелинмен  қапталуы</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4" name="Объект 6"/>
          <p:cNvPicPr>
            <a:picLocks noChangeAspect="1"/>
          </p:cNvPicPr>
          <p:nvPr/>
        </p:nvPicPr>
        <p:blipFill>
          <a:blip r:embed="rId3"/>
          <a:stretch>
            <a:fillRect/>
          </a:stretch>
        </p:blipFill>
        <p:spPr>
          <a:xfrm>
            <a:off x="289308" y="1628877"/>
            <a:ext cx="1759638" cy="1872207"/>
          </a:xfrm>
          <a:prstGeom prst="rect">
            <a:avLst/>
          </a:prstGeom>
        </p:spPr>
      </p:pic>
    </p:spTree>
    <p:extLst>
      <p:ext uri="{BB962C8B-B14F-4D97-AF65-F5344CB8AC3E}">
        <p14:creationId xmlns:p14="http://schemas.microsoft.com/office/powerpoint/2010/main" val="2430308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611560" y="692696"/>
            <a:ext cx="8424936" cy="1512168"/>
          </a:xfrm>
        </p:spPr>
        <p:txBody>
          <a:bodyPr/>
          <a:lstStyle/>
          <a:p>
            <a:pPr algn="just"/>
            <a:r>
              <a:rPr lang="kk-KZ" altLang="ru-RU" sz="2400" dirty="0">
                <a:solidFill>
                  <a:schemeClr val="tx2"/>
                </a:solidFill>
                <a:latin typeface="Times New Roman" pitchFamily="18" charset="0"/>
                <a:cs typeface="Times New Roman" pitchFamily="18" charset="0"/>
              </a:rPr>
              <a:t>Миелинсіз талшықтарда миелин қабығы болмайды, олар тек невриллемамен ғана қапталған</a:t>
            </a:r>
            <a:r>
              <a:rPr lang="kk-KZ" altLang="ru-RU" sz="2400" dirty="0">
                <a:solidFill>
                  <a:schemeClr val="tx2"/>
                </a:solidFill>
              </a:rPr>
              <a:t>.</a:t>
            </a:r>
            <a:endParaRPr lang="ru-RU" altLang="ru-RU" sz="2400" dirty="0">
              <a:solidFill>
                <a:schemeClr val="tx2"/>
              </a:solidFill>
            </a:endParaRPr>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70" y="2492903"/>
            <a:ext cx="5950991" cy="122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Прямоугольник 5"/>
          <p:cNvSpPr>
            <a:spLocks noChangeArrowheads="1"/>
          </p:cNvSpPr>
          <p:nvPr/>
        </p:nvSpPr>
        <p:spPr bwMode="auto">
          <a:xfrm>
            <a:off x="251521" y="4005178"/>
            <a:ext cx="871296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fontAlgn="base" hangingPunct="1">
              <a:spcBef>
                <a:spcPct val="0"/>
              </a:spcBef>
              <a:spcAft>
                <a:spcPct val="0"/>
              </a:spcAft>
            </a:pPr>
            <a:r>
              <a:rPr lang="ru-RU" altLang="ru-RU" sz="2400" b="1" dirty="0" err="1">
                <a:solidFill>
                  <a:srgbClr val="000000"/>
                </a:solidFill>
                <a:latin typeface="Times New Roman" pitchFamily="18" charset="0"/>
                <a:cs typeface="Times New Roman" pitchFamily="18" charset="0"/>
              </a:rPr>
              <a:t>Жүйке</a:t>
            </a:r>
            <a:r>
              <a:rPr lang="ru-RU" altLang="ru-RU" sz="2400" b="1" dirty="0">
                <a:solidFill>
                  <a:srgbClr val="000000"/>
                </a:solidFill>
                <a:latin typeface="Times New Roman" pitchFamily="18" charset="0"/>
                <a:cs typeface="Times New Roman" pitchFamily="18" charset="0"/>
              </a:rPr>
              <a:t> </a:t>
            </a:r>
            <a:r>
              <a:rPr lang="ru-RU" altLang="ru-RU" sz="2400" b="1" dirty="0" err="1">
                <a:solidFill>
                  <a:srgbClr val="000000"/>
                </a:solidFill>
                <a:latin typeface="Times New Roman" pitchFamily="18" charset="0"/>
                <a:cs typeface="Times New Roman" pitchFamily="18" charset="0"/>
              </a:rPr>
              <a:t>жүйесі</a:t>
            </a:r>
            <a:r>
              <a:rPr lang="ru-RU" altLang="ru-RU" sz="2400" b="1" dirty="0">
                <a:solidFill>
                  <a:srgbClr val="000000"/>
                </a:solidFill>
                <a:latin typeface="Times New Roman" pitchFamily="18" charset="0"/>
                <a:cs typeface="Times New Roman" pitchFamily="18" charset="0"/>
              </a:rPr>
              <a:t> </a:t>
            </a:r>
            <a:r>
              <a:rPr lang="ru-RU" altLang="ru-RU" sz="2400" b="1" dirty="0" err="1">
                <a:solidFill>
                  <a:srgbClr val="000000"/>
                </a:solidFill>
                <a:latin typeface="Times New Roman" pitchFamily="18" charset="0"/>
                <a:cs typeface="Times New Roman" pitchFamily="18" charset="0"/>
              </a:rPr>
              <a:t>импульстарының</a:t>
            </a:r>
            <a:r>
              <a:rPr lang="ru-RU" altLang="ru-RU" sz="2400" b="1" dirty="0">
                <a:solidFill>
                  <a:srgbClr val="000000"/>
                </a:solidFill>
                <a:latin typeface="Times New Roman" pitchFamily="18" charset="0"/>
                <a:cs typeface="Times New Roman" pitchFamily="18" charset="0"/>
              </a:rPr>
              <a:t> </a:t>
            </a:r>
            <a:r>
              <a:rPr lang="ru-RU" altLang="ru-RU" sz="2400" b="1" dirty="0" err="1">
                <a:solidFill>
                  <a:srgbClr val="000000"/>
                </a:solidFill>
                <a:latin typeface="Times New Roman" pitchFamily="18" charset="0"/>
                <a:cs typeface="Times New Roman" pitchFamily="18" charset="0"/>
              </a:rPr>
              <a:t>таралу</a:t>
            </a:r>
            <a:r>
              <a:rPr lang="ru-RU" altLang="ru-RU" sz="2400" b="1" dirty="0">
                <a:solidFill>
                  <a:srgbClr val="000000"/>
                </a:solidFill>
                <a:latin typeface="Times New Roman" pitchFamily="18" charset="0"/>
                <a:cs typeface="Times New Roman" pitchFamily="18" charset="0"/>
              </a:rPr>
              <a:t> </a:t>
            </a:r>
            <a:r>
              <a:rPr lang="ru-RU" altLang="ru-RU" sz="2400" b="1" dirty="0" err="1">
                <a:solidFill>
                  <a:srgbClr val="000000"/>
                </a:solidFill>
                <a:latin typeface="Times New Roman" pitchFamily="18" charset="0"/>
                <a:cs typeface="Times New Roman" pitchFamily="18" charset="0"/>
              </a:rPr>
              <a:t>жылдамдығы</a:t>
            </a:r>
            <a:r>
              <a:rPr lang="ru-RU" altLang="ru-RU" sz="2400" b="1" dirty="0">
                <a:solidFill>
                  <a:srgbClr val="000000"/>
                </a:solidFill>
                <a:latin typeface="Times New Roman" pitchFamily="18" charset="0"/>
                <a:cs typeface="Times New Roman" pitchFamily="18" charset="0"/>
              </a:rPr>
              <a:t>:</a:t>
            </a:r>
          </a:p>
          <a:p>
            <a:pPr eaLnBrk="1" fontAlgn="base" hangingPunct="1">
              <a:spcBef>
                <a:spcPct val="0"/>
              </a:spcBef>
              <a:spcAft>
                <a:spcPct val="0"/>
              </a:spcAft>
              <a:buFont typeface="Arial" pitchFamily="34" charset="0"/>
              <a:buChar char="•"/>
            </a:pPr>
            <a:r>
              <a:rPr lang="ru-RU" altLang="ru-RU" sz="2200" dirty="0" err="1">
                <a:solidFill>
                  <a:srgbClr val="000000"/>
                </a:solidFill>
                <a:latin typeface="Times New Roman" pitchFamily="18" charset="0"/>
                <a:cs typeface="Times New Roman" pitchFamily="18" charset="0"/>
              </a:rPr>
              <a:t>қалың</a:t>
            </a:r>
            <a:r>
              <a:rPr lang="ru-RU" altLang="ru-RU" sz="2200" dirty="0">
                <a:solidFill>
                  <a:srgbClr val="000000"/>
                </a:solidFill>
                <a:latin typeface="Times New Roman" pitchFamily="18" charset="0"/>
                <a:cs typeface="Times New Roman" pitchFamily="18" charset="0"/>
              </a:rPr>
              <a:t> </a:t>
            </a:r>
            <a:r>
              <a:rPr lang="ru-RU" altLang="ru-RU" sz="2200" dirty="0" err="1">
                <a:solidFill>
                  <a:srgbClr val="000000"/>
                </a:solidFill>
                <a:latin typeface="Times New Roman" pitchFamily="18" charset="0"/>
                <a:cs typeface="Times New Roman" pitchFamily="18" charset="0"/>
              </a:rPr>
              <a:t>миелинді</a:t>
            </a:r>
            <a:r>
              <a:rPr lang="ru-RU" altLang="ru-RU" sz="2200" dirty="0">
                <a:solidFill>
                  <a:srgbClr val="000000"/>
                </a:solidFill>
                <a:latin typeface="Times New Roman" pitchFamily="18" charset="0"/>
                <a:cs typeface="Times New Roman" pitchFamily="18" charset="0"/>
              </a:rPr>
              <a:t> </a:t>
            </a:r>
            <a:r>
              <a:rPr lang="ru-RU" altLang="ru-RU" sz="2200" dirty="0" err="1">
                <a:solidFill>
                  <a:srgbClr val="000000"/>
                </a:solidFill>
                <a:latin typeface="Times New Roman" pitchFamily="18" charset="0"/>
                <a:cs typeface="Times New Roman" pitchFamily="18" charset="0"/>
              </a:rPr>
              <a:t>талшықтармен</a:t>
            </a:r>
            <a:r>
              <a:rPr lang="ru-RU" altLang="ru-RU" sz="2200" dirty="0">
                <a:solidFill>
                  <a:srgbClr val="000000"/>
                </a:solidFill>
                <a:latin typeface="Times New Roman" pitchFamily="18" charset="0"/>
                <a:cs typeface="Times New Roman" pitchFamily="18" charset="0"/>
              </a:rPr>
              <a:t> (</a:t>
            </a:r>
            <a:r>
              <a:rPr lang="ru-RU" altLang="ru-RU" sz="2200" dirty="0" err="1">
                <a:solidFill>
                  <a:srgbClr val="000000"/>
                </a:solidFill>
                <a:latin typeface="Times New Roman" pitchFamily="18" charset="0"/>
                <a:cs typeface="Times New Roman" pitchFamily="18" charset="0"/>
              </a:rPr>
              <a:t>диаметрі</a:t>
            </a:r>
            <a:r>
              <a:rPr lang="ru-RU" altLang="ru-RU" sz="2200" dirty="0">
                <a:solidFill>
                  <a:srgbClr val="000000"/>
                </a:solidFill>
                <a:latin typeface="Times New Roman" pitchFamily="18" charset="0"/>
                <a:cs typeface="Times New Roman" pitchFamily="18" charset="0"/>
              </a:rPr>
              <a:t> 10-20 микрон) 70-120 м/сек</a:t>
            </a:r>
          </a:p>
          <a:p>
            <a:pPr eaLnBrk="1" fontAlgn="base" hangingPunct="1">
              <a:spcBef>
                <a:spcPct val="0"/>
              </a:spcBef>
              <a:spcAft>
                <a:spcPct val="0"/>
              </a:spcAft>
              <a:buFont typeface="Arial" pitchFamily="34" charset="0"/>
              <a:buChar char="•"/>
            </a:pPr>
            <a:r>
              <a:rPr lang="ru-RU" altLang="ru-RU" sz="2200" dirty="0">
                <a:solidFill>
                  <a:srgbClr val="000000"/>
                </a:solidFill>
                <a:latin typeface="Times New Roman" pitchFamily="18" charset="0"/>
                <a:cs typeface="Times New Roman" pitchFamily="18" charset="0"/>
              </a:rPr>
              <a:t> </a:t>
            </a:r>
            <a:r>
              <a:rPr lang="ru-RU" altLang="ru-RU" sz="2200" dirty="0" err="1">
                <a:solidFill>
                  <a:srgbClr val="000000"/>
                </a:solidFill>
                <a:latin typeface="Times New Roman" pitchFamily="18" charset="0"/>
                <a:cs typeface="Times New Roman" pitchFamily="18" charset="0"/>
              </a:rPr>
              <a:t>ең</a:t>
            </a:r>
            <a:r>
              <a:rPr lang="ru-RU" altLang="ru-RU" sz="2200" dirty="0">
                <a:solidFill>
                  <a:srgbClr val="000000"/>
                </a:solidFill>
                <a:latin typeface="Times New Roman" pitchFamily="18" charset="0"/>
                <a:cs typeface="Times New Roman" pitchFamily="18" charset="0"/>
              </a:rPr>
              <a:t> </a:t>
            </a:r>
            <a:r>
              <a:rPr lang="ru-RU" altLang="ru-RU" sz="2200" dirty="0" err="1">
                <a:solidFill>
                  <a:srgbClr val="000000"/>
                </a:solidFill>
                <a:latin typeface="Times New Roman" pitchFamily="18" charset="0"/>
                <a:cs typeface="Times New Roman" pitchFamily="18" charset="0"/>
              </a:rPr>
              <a:t>жұқа</a:t>
            </a:r>
            <a:r>
              <a:rPr lang="ru-RU" altLang="ru-RU" sz="2200" dirty="0">
                <a:solidFill>
                  <a:srgbClr val="000000"/>
                </a:solidFill>
                <a:latin typeface="Times New Roman" pitchFamily="18" charset="0"/>
                <a:cs typeface="Times New Roman" pitchFamily="18" charset="0"/>
              </a:rPr>
              <a:t>  </a:t>
            </a:r>
            <a:r>
              <a:rPr lang="ru-RU" altLang="ru-RU" sz="2200" dirty="0" err="1">
                <a:solidFill>
                  <a:srgbClr val="000000"/>
                </a:solidFill>
                <a:latin typeface="Times New Roman" pitchFamily="18" charset="0"/>
                <a:cs typeface="Times New Roman" pitchFamily="18" charset="0"/>
              </a:rPr>
              <a:t>миелинсіз</a:t>
            </a:r>
            <a:r>
              <a:rPr lang="ru-RU" altLang="ru-RU" sz="2200" dirty="0">
                <a:solidFill>
                  <a:srgbClr val="000000"/>
                </a:solidFill>
                <a:latin typeface="Times New Roman" pitchFamily="18" charset="0"/>
                <a:cs typeface="Times New Roman" pitchFamily="18" charset="0"/>
              </a:rPr>
              <a:t> </a:t>
            </a:r>
            <a:r>
              <a:rPr lang="ru-RU" altLang="ru-RU" sz="2200" dirty="0" err="1">
                <a:solidFill>
                  <a:srgbClr val="000000"/>
                </a:solidFill>
                <a:latin typeface="Times New Roman" pitchFamily="18" charset="0"/>
                <a:cs typeface="Times New Roman" pitchFamily="18" charset="0"/>
              </a:rPr>
              <a:t>талшықтармен</a:t>
            </a:r>
            <a:r>
              <a:rPr lang="ru-RU" altLang="ru-RU" sz="2200" dirty="0">
                <a:solidFill>
                  <a:srgbClr val="000000"/>
                </a:solidFill>
                <a:latin typeface="Times New Roman" pitchFamily="18" charset="0"/>
                <a:cs typeface="Times New Roman" pitchFamily="18" charset="0"/>
              </a:rPr>
              <a:t> (</a:t>
            </a:r>
            <a:r>
              <a:rPr lang="ru-RU" altLang="ru-RU" sz="2200" dirty="0" err="1">
                <a:solidFill>
                  <a:srgbClr val="000000"/>
                </a:solidFill>
                <a:latin typeface="Times New Roman" pitchFamily="18" charset="0"/>
                <a:cs typeface="Times New Roman" pitchFamily="18" charset="0"/>
              </a:rPr>
              <a:t>екі</a:t>
            </a:r>
            <a:r>
              <a:rPr lang="ru-RU" altLang="ru-RU" sz="2200" dirty="0">
                <a:solidFill>
                  <a:srgbClr val="000000"/>
                </a:solidFill>
                <a:latin typeface="Times New Roman" pitchFamily="18" charset="0"/>
                <a:cs typeface="Times New Roman" pitchFamily="18" charset="0"/>
              </a:rPr>
              <a:t> </a:t>
            </a:r>
            <a:r>
              <a:rPr lang="ru-RU" altLang="ru-RU" sz="2200" dirty="0" err="1">
                <a:solidFill>
                  <a:srgbClr val="000000"/>
                </a:solidFill>
                <a:latin typeface="Times New Roman" pitchFamily="18" charset="0"/>
                <a:cs typeface="Times New Roman" pitchFamily="18" charset="0"/>
              </a:rPr>
              <a:t>есе</a:t>
            </a:r>
            <a:r>
              <a:rPr lang="ru-RU" altLang="ru-RU" sz="2200" dirty="0">
                <a:solidFill>
                  <a:srgbClr val="000000"/>
                </a:solidFill>
                <a:latin typeface="Times New Roman" pitchFamily="18" charset="0"/>
                <a:cs typeface="Times New Roman" pitchFamily="18" charset="0"/>
              </a:rPr>
              <a:t> </a:t>
            </a:r>
            <a:r>
              <a:rPr lang="ru-RU" altLang="ru-RU" sz="2200" dirty="0" err="1">
                <a:solidFill>
                  <a:srgbClr val="000000"/>
                </a:solidFill>
                <a:latin typeface="Times New Roman" pitchFamily="18" charset="0"/>
                <a:cs typeface="Times New Roman" pitchFamily="18" charset="0"/>
              </a:rPr>
              <a:t>кіші</a:t>
            </a:r>
            <a:r>
              <a:rPr lang="ru-RU" altLang="ru-RU" sz="2200" dirty="0">
                <a:solidFill>
                  <a:srgbClr val="000000"/>
                </a:solidFill>
                <a:latin typeface="Times New Roman" pitchFamily="18" charset="0"/>
                <a:cs typeface="Times New Roman" pitchFamily="18" charset="0"/>
              </a:rPr>
              <a:t>) 0,5 м/сек. </a:t>
            </a:r>
          </a:p>
        </p:txBody>
      </p:sp>
    </p:spTree>
    <p:extLst>
      <p:ext uri="{BB962C8B-B14F-4D97-AF65-F5344CB8AC3E}">
        <p14:creationId xmlns:p14="http://schemas.microsoft.com/office/powerpoint/2010/main" val="1132518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ctrTitle"/>
          </p:nvPr>
        </p:nvSpPr>
        <p:spPr>
          <a:xfrm>
            <a:off x="714375" y="286112"/>
            <a:ext cx="7772400" cy="714375"/>
          </a:xfrm>
        </p:spPr>
        <p:txBody>
          <a:bodyPr/>
          <a:lstStyle/>
          <a:p>
            <a:pPr>
              <a:defRPr/>
            </a:pPr>
            <a:r>
              <a:rPr lang="kk-KZ" sz="3200" b="1" dirty="0">
                <a:solidFill>
                  <a:schemeClr val="tx2"/>
                </a:solidFill>
                <a:latin typeface="+mn-lt"/>
              </a:rPr>
              <a:t>Миелинсіз талшықтарда </a:t>
            </a:r>
            <a:endParaRPr lang="ru-RU" sz="3200" b="1" dirty="0">
              <a:solidFill>
                <a:schemeClr val="tx2"/>
              </a:solidFill>
              <a:latin typeface="+mn-lt"/>
            </a:endParaRPr>
          </a:p>
        </p:txBody>
      </p:sp>
      <p:sp>
        <p:nvSpPr>
          <p:cNvPr id="37891" name="Подзаголовок 2"/>
          <p:cNvSpPr>
            <a:spLocks noGrp="1"/>
          </p:cNvSpPr>
          <p:nvPr>
            <p:ph type="subTitle" idx="1"/>
          </p:nvPr>
        </p:nvSpPr>
        <p:spPr>
          <a:xfrm>
            <a:off x="428626" y="1428750"/>
            <a:ext cx="8072438" cy="4952578"/>
          </a:xfrm>
        </p:spPr>
        <p:txBody>
          <a:bodyPr/>
          <a:lstStyle/>
          <a:p>
            <a:pPr algn="just">
              <a:buFont typeface="Arial" pitchFamily="34" charset="0"/>
              <a:buChar char="•"/>
            </a:pPr>
            <a:r>
              <a:rPr lang="kk-KZ" altLang="ru-RU" sz="2400" dirty="0">
                <a:solidFill>
                  <a:schemeClr val="tx2"/>
                </a:solidFill>
              </a:rPr>
              <a:t>Қозған және қозбаған үлескілер арасында пайда болатын бір орындағы (жергілікті) қозудың көмегімен іске асады. </a:t>
            </a:r>
          </a:p>
          <a:p>
            <a:pPr algn="just">
              <a:buFont typeface="Arial" pitchFamily="34" charset="0"/>
              <a:buChar char="•"/>
            </a:pPr>
            <a:r>
              <a:rPr lang="kk-KZ" altLang="ru-RU" sz="2400" dirty="0">
                <a:solidFill>
                  <a:schemeClr val="tx2"/>
                </a:solidFill>
              </a:rPr>
              <a:t>Қозған үлескіде пайда болған ӘП мембрананың тыныштық күйдегі бөлімі үшін тітіркендіргіш болып, ол жерде деполяризация жүреді. </a:t>
            </a:r>
          </a:p>
          <a:p>
            <a:pPr algn="just">
              <a:buFont typeface="Arial" pitchFamily="34" charset="0"/>
              <a:buChar char="•"/>
            </a:pPr>
            <a:r>
              <a:rPr lang="kk-KZ" altLang="ru-RU" sz="2400" dirty="0">
                <a:solidFill>
                  <a:schemeClr val="tx2"/>
                </a:solidFill>
              </a:rPr>
              <a:t>Ол өзінің айнымалы шамасына тез жетіп, ол жерде туған әрекет потенциалы одан әрі келесі тыныштық күйдегі бөлімді тітіркендіріп, деполяризациялайды. </a:t>
            </a:r>
          </a:p>
          <a:p>
            <a:pPr algn="just">
              <a:buFont typeface="Arial" pitchFamily="34" charset="0"/>
              <a:buChar char="•"/>
            </a:pPr>
            <a:r>
              <a:rPr lang="kk-KZ" altLang="ru-RU" sz="2400" dirty="0">
                <a:solidFill>
                  <a:schemeClr val="tx2"/>
                </a:solidFill>
              </a:rPr>
              <a:t>Қозу толқыны осылай эстафета жеткізген тәрізді ұлпаны бойлап тарайды</a:t>
            </a:r>
            <a:r>
              <a:rPr lang="kk-KZ" altLang="ru-RU" dirty="0">
                <a:solidFill>
                  <a:schemeClr val="tx2"/>
                </a:solidFill>
              </a:rPr>
              <a:t>.</a:t>
            </a:r>
          </a:p>
        </p:txBody>
      </p:sp>
    </p:spTree>
    <p:extLst>
      <p:ext uri="{BB962C8B-B14F-4D97-AF65-F5344CB8AC3E}">
        <p14:creationId xmlns:p14="http://schemas.microsoft.com/office/powerpoint/2010/main" val="3346286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ÑÑÐ¸Ð½ÐºÐ¸ Ð¿Ð¾ Ð·Ð°Ð¿ÑÐ¾ÑÑ the initiation and the transmission of action potentials in neur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0"/>
            <a:ext cx="7632848" cy="68523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77194" y="892750"/>
            <a:ext cx="802178" cy="4378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b="1" dirty="0">
                <a:solidFill>
                  <a:prstClr val="black"/>
                </a:solidFill>
                <a:latin typeface="Times New Roman" panose="02020603050405020304" pitchFamily="18" charset="0"/>
                <a:cs typeface="Times New Roman" panose="02020603050405020304" pitchFamily="18" charset="0"/>
              </a:rPr>
              <a:t>Сома</a:t>
            </a:r>
            <a:r>
              <a:rPr lang="kk-KZ" dirty="0">
                <a:solidFill>
                  <a:prstClr val="black"/>
                </a:solidFill>
              </a:rPr>
              <a:t> </a:t>
            </a:r>
            <a:endParaRPr lang="ru-RU" dirty="0">
              <a:solidFill>
                <a:prstClr val="black"/>
              </a:solidFill>
            </a:endParaRPr>
          </a:p>
        </p:txBody>
      </p:sp>
      <p:sp>
        <p:nvSpPr>
          <p:cNvPr id="3" name="Rectangle 2"/>
          <p:cNvSpPr/>
          <p:nvPr/>
        </p:nvSpPr>
        <p:spPr>
          <a:xfrm>
            <a:off x="3491880" y="920459"/>
            <a:ext cx="1008112" cy="4599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b="1" dirty="0">
                <a:solidFill>
                  <a:prstClr val="black"/>
                </a:solidFill>
                <a:latin typeface="Times New Roman" panose="02020603050405020304" pitchFamily="18" charset="0"/>
                <a:cs typeface="Times New Roman" panose="02020603050405020304" pitchFamily="18" charset="0"/>
              </a:rPr>
              <a:t>Аксон </a:t>
            </a:r>
            <a:endParaRPr lang="ru-RU" b="1"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6404956" y="919942"/>
            <a:ext cx="1407404" cy="4876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b="1" dirty="0">
                <a:solidFill>
                  <a:prstClr val="black"/>
                </a:solidFill>
                <a:latin typeface="Times New Roman" panose="02020603050405020304" pitchFamily="18" charset="0"/>
                <a:cs typeface="Times New Roman" panose="02020603050405020304" pitchFamily="18" charset="0"/>
              </a:rPr>
              <a:t>Аксонның ұшы</a:t>
            </a:r>
            <a:endParaRPr lang="ru-RU" b="1"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2963488" y="0"/>
            <a:ext cx="4992888" cy="7204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k-KZ" sz="3300" b="1" dirty="0">
                <a:solidFill>
                  <a:prstClr val="black"/>
                </a:solidFill>
                <a:latin typeface="Times New Roman" panose="02020603050405020304" pitchFamily="18" charset="0"/>
                <a:cs typeface="Times New Roman" panose="02020603050405020304" pitchFamily="18" charset="0"/>
              </a:rPr>
              <a:t>Миеленденбеген нейрон</a:t>
            </a:r>
            <a:endParaRPr lang="ru-RU" sz="3300" b="1"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3985956" y="2898371"/>
            <a:ext cx="3279370" cy="3491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solidFill>
                  <a:prstClr val="black"/>
                </a:solidFill>
                <a:latin typeface="Times New Roman" panose="02020603050405020304" pitchFamily="18" charset="0"/>
                <a:cs typeface="Times New Roman" panose="02020603050405020304" pitchFamily="18" charset="0"/>
              </a:rPr>
              <a:t>Әрекет потенциалының қозғалыс бағыты</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179769" y="2564905"/>
            <a:ext cx="3099859" cy="42293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ru-RU" sz="1600" dirty="0">
              <a:solidFill>
                <a:prstClr val="black"/>
              </a:solidFill>
            </a:endParaRPr>
          </a:p>
          <a:p>
            <a:r>
              <a:rPr lang="ru-RU" dirty="0">
                <a:solidFill>
                  <a:prstClr val="black"/>
                </a:solidFill>
                <a:latin typeface="Times New Roman" panose="02020603050405020304" pitchFamily="18" charset="0"/>
                <a:cs typeface="Times New Roman" panose="02020603050405020304" pitchFamily="18" charset="0"/>
              </a:rPr>
              <a:t>1.Жауап сигналы, сомадан соңынан аксонның басында деполяризацияланады.</a:t>
            </a:r>
          </a:p>
          <a:p>
            <a:r>
              <a:rPr lang="ru-RU" dirty="0">
                <a:solidFill>
                  <a:prstClr val="black"/>
                </a:solidFill>
                <a:latin typeface="Times New Roman" panose="02020603050405020304" pitchFamily="18" charset="0"/>
                <a:cs typeface="Times New Roman" panose="02020603050405020304" pitchFamily="18" charset="0"/>
              </a:rPr>
              <a:t>2.Деполяризация аксон бойымен қозғалады. Аксон мембранасыны</a:t>
            </a:r>
            <a:r>
              <a:rPr lang="kk-KZ" dirty="0">
                <a:solidFill>
                  <a:prstClr val="black"/>
                </a:solidFill>
                <a:latin typeface="Times New Roman" panose="02020603050405020304" pitchFamily="18" charset="0"/>
                <a:cs typeface="Times New Roman" panose="02020603050405020304" pitchFamily="18" charset="0"/>
              </a:rPr>
              <a:t>ң бірінші бөлігі реполяризацияланады, себебі натрий каналдары инактивацияланады, ал калий каналдары ашылады және аксонның мембранасы деполяризацияға ұшырамайды.</a:t>
            </a:r>
            <a:endParaRPr lang="ru-RU" dirty="0">
              <a:solidFill>
                <a:prstClr val="black"/>
              </a:solidFill>
              <a:latin typeface="Times New Roman" panose="02020603050405020304" pitchFamily="18" charset="0"/>
              <a:cs typeface="Times New Roman" panose="02020603050405020304" pitchFamily="18" charset="0"/>
            </a:endParaRPr>
          </a:p>
          <a:p>
            <a:r>
              <a:rPr lang="ru-RU" dirty="0">
                <a:solidFill>
                  <a:prstClr val="black"/>
                </a:solidFill>
                <a:latin typeface="Times New Roman" panose="02020603050405020304" pitchFamily="18" charset="0"/>
                <a:cs typeface="Times New Roman" panose="02020603050405020304" pitchFamily="18" charset="0"/>
              </a:rPr>
              <a:t>3.Әрекет потенциалы аксон бойымен қозғалады.</a:t>
            </a:r>
          </a:p>
        </p:txBody>
      </p:sp>
    </p:spTree>
    <p:extLst>
      <p:ext uri="{BB962C8B-B14F-4D97-AF65-F5344CB8AC3E}">
        <p14:creationId xmlns:p14="http://schemas.microsoft.com/office/powerpoint/2010/main" val="1263161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Содержимое 2"/>
          <p:cNvSpPr>
            <a:spLocks noGrp="1"/>
          </p:cNvSpPr>
          <p:nvPr>
            <p:ph idx="1"/>
          </p:nvPr>
        </p:nvSpPr>
        <p:spPr>
          <a:xfrm>
            <a:off x="3635375" y="620898"/>
            <a:ext cx="5114925" cy="5832441"/>
          </a:xfrm>
        </p:spPr>
        <p:txBody>
          <a:bodyPr/>
          <a:lstStyle/>
          <a:p>
            <a:pPr algn="just">
              <a:buFont typeface="Arial" pitchFamily="34" charset="0"/>
              <a:buNone/>
            </a:pPr>
            <a:r>
              <a:rPr lang="ru-RU" altLang="ru-RU" sz="2800" b="1" dirty="0">
                <a:solidFill>
                  <a:schemeClr val="tx2"/>
                </a:solidFill>
              </a:rPr>
              <a:t>    </a:t>
            </a:r>
          </a:p>
          <a:p>
            <a:pPr algn="just"/>
            <a:r>
              <a:rPr lang="ru-RU" altLang="ru-RU" sz="2800" b="1" dirty="0">
                <a:solidFill>
                  <a:schemeClr val="tx2"/>
                </a:solidFill>
              </a:rPr>
              <a:t>      </a:t>
            </a:r>
            <a:r>
              <a:rPr lang="ru-RU" altLang="ru-RU" sz="2400" dirty="0" err="1">
                <a:solidFill>
                  <a:schemeClr val="tx2"/>
                </a:solidFill>
              </a:rPr>
              <a:t>Нейронның</a:t>
            </a:r>
            <a:r>
              <a:rPr lang="ru-RU" altLang="ru-RU" sz="2400" dirty="0">
                <a:solidFill>
                  <a:schemeClr val="tx2"/>
                </a:solidFill>
              </a:rPr>
              <a:t> </a:t>
            </a:r>
            <a:r>
              <a:rPr lang="ru-RU" altLang="ru-RU" sz="2400" dirty="0" err="1">
                <a:solidFill>
                  <a:schemeClr val="tx2"/>
                </a:solidFill>
              </a:rPr>
              <a:t>миелинсіз</a:t>
            </a:r>
            <a:r>
              <a:rPr lang="ru-RU" altLang="ru-RU" sz="2400" dirty="0">
                <a:solidFill>
                  <a:schemeClr val="tx2"/>
                </a:solidFill>
              </a:rPr>
              <a:t> </a:t>
            </a:r>
            <a:r>
              <a:rPr lang="ru-RU" altLang="ru-RU" sz="2400" dirty="0" err="1">
                <a:solidFill>
                  <a:schemeClr val="tx2"/>
                </a:solidFill>
              </a:rPr>
              <a:t>талшықтары</a:t>
            </a:r>
            <a:r>
              <a:rPr lang="ru-RU" altLang="ru-RU" sz="2400" dirty="0">
                <a:solidFill>
                  <a:schemeClr val="tx2"/>
                </a:solidFill>
              </a:rPr>
              <a:t> </a:t>
            </a:r>
            <a:r>
              <a:rPr lang="ru-RU" altLang="ru-RU" sz="2400" dirty="0" err="1">
                <a:solidFill>
                  <a:schemeClr val="tx2"/>
                </a:solidFill>
              </a:rPr>
              <a:t>негізінен</a:t>
            </a:r>
            <a:r>
              <a:rPr lang="ru-RU" altLang="ru-RU" sz="2400" dirty="0">
                <a:solidFill>
                  <a:schemeClr val="tx2"/>
                </a:solidFill>
              </a:rPr>
              <a:t> </a:t>
            </a:r>
            <a:r>
              <a:rPr lang="ru-RU" altLang="ru-RU" sz="2400" dirty="0" err="1">
                <a:solidFill>
                  <a:schemeClr val="tx2"/>
                </a:solidFill>
              </a:rPr>
              <a:t>вегетативті</a:t>
            </a:r>
            <a:r>
              <a:rPr lang="ru-RU" altLang="ru-RU" sz="2400" dirty="0">
                <a:solidFill>
                  <a:schemeClr val="tx2"/>
                </a:solidFill>
              </a:rPr>
              <a:t> </a:t>
            </a:r>
            <a:r>
              <a:rPr lang="ru-RU" altLang="ru-RU" sz="2400" dirty="0" err="1">
                <a:solidFill>
                  <a:schemeClr val="tx2"/>
                </a:solidFill>
              </a:rPr>
              <a:t>жүйке</a:t>
            </a:r>
            <a:r>
              <a:rPr lang="ru-RU" altLang="ru-RU" sz="2400" dirty="0">
                <a:solidFill>
                  <a:schemeClr val="tx2"/>
                </a:solidFill>
              </a:rPr>
              <a:t> </a:t>
            </a:r>
            <a:r>
              <a:rPr lang="ru-RU" altLang="ru-RU" sz="2400" dirty="0" err="1">
                <a:solidFill>
                  <a:schemeClr val="tx2"/>
                </a:solidFill>
              </a:rPr>
              <a:t>жүйесіне</a:t>
            </a:r>
            <a:r>
              <a:rPr lang="ru-RU" altLang="ru-RU" sz="2400" dirty="0">
                <a:solidFill>
                  <a:schemeClr val="tx2"/>
                </a:solidFill>
              </a:rPr>
              <a:t> </a:t>
            </a:r>
            <a:r>
              <a:rPr lang="ru-RU" altLang="ru-RU" sz="2400" dirty="0" err="1">
                <a:solidFill>
                  <a:schemeClr val="tx2"/>
                </a:solidFill>
              </a:rPr>
              <a:t>және</a:t>
            </a:r>
            <a:r>
              <a:rPr lang="ru-RU" altLang="ru-RU" sz="2400" dirty="0">
                <a:solidFill>
                  <a:schemeClr val="tx2"/>
                </a:solidFill>
              </a:rPr>
              <a:t> </a:t>
            </a:r>
            <a:r>
              <a:rPr lang="ru-RU" altLang="ru-RU" sz="2400" dirty="0" err="1">
                <a:solidFill>
                  <a:schemeClr val="tx2"/>
                </a:solidFill>
              </a:rPr>
              <a:t>омыртқасыз</a:t>
            </a:r>
            <a:r>
              <a:rPr lang="ru-RU" altLang="ru-RU" sz="2400" dirty="0">
                <a:solidFill>
                  <a:schemeClr val="tx2"/>
                </a:solidFill>
              </a:rPr>
              <a:t> </a:t>
            </a:r>
            <a:r>
              <a:rPr lang="ru-RU" altLang="ru-RU" sz="2400" dirty="0" err="1">
                <a:solidFill>
                  <a:schemeClr val="tx2"/>
                </a:solidFill>
              </a:rPr>
              <a:t>жануарларға</a:t>
            </a:r>
            <a:r>
              <a:rPr lang="ru-RU" altLang="ru-RU" sz="2400" dirty="0">
                <a:solidFill>
                  <a:schemeClr val="tx2"/>
                </a:solidFill>
              </a:rPr>
              <a:t> </a:t>
            </a:r>
            <a:r>
              <a:rPr lang="ru-RU" altLang="ru-RU" sz="2400" dirty="0" err="1">
                <a:solidFill>
                  <a:schemeClr val="tx2"/>
                </a:solidFill>
              </a:rPr>
              <a:t>тән</a:t>
            </a:r>
            <a:r>
              <a:rPr lang="ru-RU" altLang="ru-RU" sz="2400" dirty="0">
                <a:solidFill>
                  <a:schemeClr val="tx2"/>
                </a:solidFill>
              </a:rPr>
              <a:t>. </a:t>
            </a:r>
          </a:p>
          <a:p>
            <a:pPr algn="just"/>
            <a:endParaRPr lang="ru-RU" altLang="ru-RU" sz="2400" dirty="0">
              <a:solidFill>
                <a:schemeClr val="tx2"/>
              </a:solidFill>
            </a:endParaRPr>
          </a:p>
          <a:p>
            <a:pPr algn="just"/>
            <a:r>
              <a:rPr lang="ru-RU" altLang="ru-RU" sz="2400" dirty="0">
                <a:solidFill>
                  <a:schemeClr val="tx2"/>
                </a:solidFill>
              </a:rPr>
              <a:t>         </a:t>
            </a:r>
            <a:r>
              <a:rPr lang="ru-RU" altLang="ru-RU" sz="2400" dirty="0" err="1">
                <a:solidFill>
                  <a:schemeClr val="tx2"/>
                </a:solidFill>
              </a:rPr>
              <a:t>Нейронның</a:t>
            </a:r>
            <a:r>
              <a:rPr lang="ru-RU" altLang="ru-RU" sz="2400" dirty="0">
                <a:solidFill>
                  <a:schemeClr val="tx2"/>
                </a:solidFill>
              </a:rPr>
              <a:t> </a:t>
            </a:r>
            <a:r>
              <a:rPr lang="ru-RU" altLang="ru-RU" sz="2400" dirty="0" err="1">
                <a:solidFill>
                  <a:schemeClr val="tx2"/>
                </a:solidFill>
              </a:rPr>
              <a:t>миелинді</a:t>
            </a:r>
            <a:r>
              <a:rPr lang="ru-RU" altLang="ru-RU" sz="2400" dirty="0">
                <a:solidFill>
                  <a:schemeClr val="tx2"/>
                </a:solidFill>
              </a:rPr>
              <a:t> </a:t>
            </a:r>
            <a:r>
              <a:rPr lang="ru-RU" altLang="ru-RU" sz="2400" dirty="0" err="1">
                <a:solidFill>
                  <a:schemeClr val="tx2"/>
                </a:solidFill>
              </a:rPr>
              <a:t>талшықтары</a:t>
            </a:r>
            <a:r>
              <a:rPr lang="ru-RU" altLang="ru-RU" sz="2400" dirty="0">
                <a:solidFill>
                  <a:schemeClr val="tx2"/>
                </a:solidFill>
              </a:rPr>
              <a:t> </a:t>
            </a:r>
            <a:r>
              <a:rPr lang="ru-RU" altLang="ru-RU" sz="2400" dirty="0" err="1">
                <a:solidFill>
                  <a:schemeClr val="tx2"/>
                </a:solidFill>
              </a:rPr>
              <a:t>негізінен</a:t>
            </a:r>
            <a:r>
              <a:rPr lang="ru-RU" altLang="ru-RU" sz="2400" dirty="0">
                <a:solidFill>
                  <a:schemeClr val="tx2"/>
                </a:solidFill>
              </a:rPr>
              <a:t> </a:t>
            </a:r>
            <a:r>
              <a:rPr lang="ru-RU" altLang="ru-RU" sz="2400" dirty="0" err="1">
                <a:solidFill>
                  <a:schemeClr val="tx2"/>
                </a:solidFill>
              </a:rPr>
              <a:t>орталық</a:t>
            </a:r>
            <a:r>
              <a:rPr lang="ru-RU" altLang="ru-RU" sz="2400" dirty="0">
                <a:solidFill>
                  <a:schemeClr val="tx2"/>
                </a:solidFill>
              </a:rPr>
              <a:t> </a:t>
            </a:r>
            <a:r>
              <a:rPr lang="ru-RU" altLang="ru-RU" sz="2400" dirty="0" err="1">
                <a:solidFill>
                  <a:schemeClr val="tx2"/>
                </a:solidFill>
              </a:rPr>
              <a:t>жүйке</a:t>
            </a:r>
            <a:r>
              <a:rPr lang="ru-RU" altLang="ru-RU" sz="2400" dirty="0">
                <a:solidFill>
                  <a:schemeClr val="tx2"/>
                </a:solidFill>
              </a:rPr>
              <a:t> </a:t>
            </a:r>
            <a:r>
              <a:rPr lang="ru-RU" altLang="ru-RU" sz="2400" dirty="0" err="1">
                <a:solidFill>
                  <a:schemeClr val="tx2"/>
                </a:solidFill>
              </a:rPr>
              <a:t>жүйесіне</a:t>
            </a:r>
            <a:r>
              <a:rPr lang="ru-RU" altLang="ru-RU" sz="2400" dirty="0">
                <a:solidFill>
                  <a:schemeClr val="tx2"/>
                </a:solidFill>
              </a:rPr>
              <a:t> </a:t>
            </a:r>
            <a:r>
              <a:rPr lang="ru-RU" altLang="ru-RU" sz="2400" dirty="0" err="1">
                <a:solidFill>
                  <a:schemeClr val="tx2"/>
                </a:solidFill>
              </a:rPr>
              <a:t>және</a:t>
            </a:r>
            <a:r>
              <a:rPr lang="ru-RU" altLang="ru-RU" sz="2400" dirty="0">
                <a:solidFill>
                  <a:schemeClr val="tx2"/>
                </a:solidFill>
              </a:rPr>
              <a:t> </a:t>
            </a:r>
            <a:r>
              <a:rPr lang="ru-RU" altLang="ru-RU" sz="2400" dirty="0" err="1">
                <a:solidFill>
                  <a:schemeClr val="tx2"/>
                </a:solidFill>
              </a:rPr>
              <a:t>омыртқалы</a:t>
            </a:r>
            <a:r>
              <a:rPr lang="ru-RU" altLang="ru-RU" sz="2400" dirty="0">
                <a:solidFill>
                  <a:schemeClr val="tx2"/>
                </a:solidFill>
              </a:rPr>
              <a:t> </a:t>
            </a:r>
            <a:r>
              <a:rPr lang="ru-RU" altLang="ru-RU" sz="2400" dirty="0" err="1">
                <a:solidFill>
                  <a:schemeClr val="tx2"/>
                </a:solidFill>
              </a:rPr>
              <a:t>жануарларға</a:t>
            </a:r>
            <a:r>
              <a:rPr lang="ru-RU" altLang="ru-RU" sz="2400" dirty="0">
                <a:solidFill>
                  <a:schemeClr val="tx2"/>
                </a:solidFill>
              </a:rPr>
              <a:t> </a:t>
            </a:r>
            <a:r>
              <a:rPr lang="ru-RU" altLang="ru-RU" sz="2400" dirty="0" err="1">
                <a:solidFill>
                  <a:schemeClr val="tx2"/>
                </a:solidFill>
              </a:rPr>
              <a:t>тән</a:t>
            </a:r>
            <a:r>
              <a:rPr lang="ru-RU" altLang="ru-RU" sz="2400" dirty="0">
                <a:solidFill>
                  <a:schemeClr val="tx2"/>
                </a:solidFill>
              </a:rPr>
              <a:t>. </a:t>
            </a:r>
          </a:p>
        </p:txBody>
      </p:sp>
      <p:pic>
        <p:nvPicPr>
          <p:cNvPr id="38915" name="Picture 2" descr="http://leavingbio.net/the%20nervous%20system_files/THE%20NERVOUS%20SYSTEM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31" y="3933825"/>
            <a:ext cx="2500313"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6" descr="http://www.rlsnet.ru/Patient/images/Color/P1_05_1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20713"/>
            <a:ext cx="2214562"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710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2415" y="180"/>
            <a:ext cx="6259123" cy="6788727"/>
          </a:xfrm>
          <a:prstGeom prst="rect">
            <a:avLst/>
          </a:prstGeom>
        </p:spPr>
      </p:pic>
      <p:sp>
        <p:nvSpPr>
          <p:cNvPr id="5" name="Rectangle 4"/>
          <p:cNvSpPr/>
          <p:nvPr/>
        </p:nvSpPr>
        <p:spPr>
          <a:xfrm>
            <a:off x="1133678" y="6492240"/>
            <a:ext cx="2798298" cy="3657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sz="1100" b="1" dirty="0">
                <a:solidFill>
                  <a:prstClr val="black"/>
                </a:solidFill>
                <a:latin typeface="Times New Roman" panose="02020603050405020304" pitchFamily="18" charset="0"/>
                <a:cs typeface="Times New Roman" panose="02020603050405020304" pitchFamily="18" charset="0"/>
              </a:rPr>
              <a:t>Тыныштық потенциалы</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971690" y="4045527"/>
            <a:ext cx="2055221" cy="3657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b="1" dirty="0">
                <a:solidFill>
                  <a:prstClr val="black"/>
                </a:solidFill>
                <a:latin typeface="Times New Roman" panose="02020603050405020304" pitchFamily="18" charset="0"/>
                <a:cs typeface="Times New Roman" panose="02020603050405020304" pitchFamily="18" charset="0"/>
              </a:rPr>
              <a:t>Деполяризация </a:t>
            </a:r>
            <a:endParaRPr lang="ru-RU" b="1"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31640" y="1399619"/>
            <a:ext cx="2088232" cy="8035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b="1" dirty="0">
                <a:solidFill>
                  <a:prstClr val="black"/>
                </a:solidFill>
                <a:latin typeface="Times New Roman" panose="02020603050405020304" pitchFamily="18" charset="0"/>
                <a:cs typeface="Times New Roman" panose="02020603050405020304" pitchFamily="18" charset="0"/>
              </a:rPr>
              <a:t>Әрекет потенциалының өсу фазасы</a:t>
            </a:r>
            <a:endParaRPr lang="ru-RU" b="1"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64088" y="1801581"/>
            <a:ext cx="2808312" cy="6927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b="1" dirty="0">
                <a:solidFill>
                  <a:prstClr val="black"/>
                </a:solidFill>
                <a:latin typeface="Times New Roman" panose="02020603050405020304" pitchFamily="18" charset="0"/>
                <a:cs typeface="Times New Roman" panose="02020603050405020304" pitchFamily="18" charset="0"/>
              </a:rPr>
              <a:t>Әрекет потенциалының кему фазасы</a:t>
            </a:r>
            <a:endParaRPr lang="ru-RU" b="1"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5076056" y="5974080"/>
            <a:ext cx="2372256" cy="4765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b="1" dirty="0">
                <a:solidFill>
                  <a:prstClr val="black"/>
                </a:solidFill>
                <a:latin typeface="Times New Roman" panose="02020603050405020304" pitchFamily="18" charset="0"/>
                <a:cs typeface="Times New Roman" panose="02020603050405020304" pitchFamily="18" charset="0"/>
              </a:rPr>
              <a:t>Гиперполяризация </a:t>
            </a:r>
            <a:endParaRPr lang="ru-RU"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6230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45667" y="511811"/>
            <a:ext cx="5852667" cy="5834378"/>
          </a:xfrm>
          <a:prstGeom prst="rect">
            <a:avLst/>
          </a:prstGeom>
        </p:spPr>
      </p:pic>
      <p:sp>
        <p:nvSpPr>
          <p:cNvPr id="5" name="Rectangle 4"/>
          <p:cNvSpPr/>
          <p:nvPr/>
        </p:nvSpPr>
        <p:spPr>
          <a:xfrm>
            <a:off x="2506289" y="2677199"/>
            <a:ext cx="1608513" cy="11970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solidFill>
                  <a:prstClr val="black"/>
                </a:solidFill>
              </a:rPr>
              <a:t>Инициацияны туғыздыратын табалдырықты шама</a:t>
            </a:r>
            <a:endParaRPr lang="ru-RU" dirty="0">
              <a:solidFill>
                <a:prstClr val="black"/>
              </a:solidFill>
            </a:endParaRPr>
          </a:p>
        </p:txBody>
      </p:sp>
      <p:sp>
        <p:nvSpPr>
          <p:cNvPr id="6" name="Rectangle 5"/>
          <p:cNvSpPr/>
          <p:nvPr/>
        </p:nvSpPr>
        <p:spPr>
          <a:xfrm>
            <a:off x="3204807" y="5237018"/>
            <a:ext cx="2074025" cy="5541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solidFill>
                  <a:prstClr val="black"/>
                </a:solidFill>
              </a:rPr>
              <a:t>Тыныштық потенциалы</a:t>
            </a:r>
            <a:endParaRPr lang="ru-RU" dirty="0">
              <a:solidFill>
                <a:prstClr val="black"/>
              </a:solidFill>
            </a:endParaRPr>
          </a:p>
        </p:txBody>
      </p:sp>
      <p:sp>
        <p:nvSpPr>
          <p:cNvPr id="7" name="Rectangle 6"/>
          <p:cNvSpPr/>
          <p:nvPr/>
        </p:nvSpPr>
        <p:spPr>
          <a:xfrm>
            <a:off x="5507182" y="1923512"/>
            <a:ext cx="1916084" cy="5708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solidFill>
                  <a:prstClr val="black"/>
                </a:solidFill>
              </a:rPr>
              <a:t>Реполяризация </a:t>
            </a:r>
            <a:endParaRPr lang="ru-RU" dirty="0">
              <a:solidFill>
                <a:prstClr val="black"/>
              </a:solidFill>
            </a:endParaRPr>
          </a:p>
        </p:txBody>
      </p:sp>
      <p:sp>
        <p:nvSpPr>
          <p:cNvPr id="8" name="Rectangle 7"/>
          <p:cNvSpPr/>
          <p:nvPr/>
        </p:nvSpPr>
        <p:spPr>
          <a:xfrm>
            <a:off x="5170517" y="511811"/>
            <a:ext cx="2917767" cy="6131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solidFill>
                  <a:prstClr val="black"/>
                </a:solidFill>
              </a:rPr>
              <a:t>Әрекет потенциалының шыңы</a:t>
            </a:r>
            <a:endParaRPr lang="ru-RU" dirty="0">
              <a:solidFill>
                <a:prstClr val="black"/>
              </a:solidFill>
            </a:endParaRPr>
          </a:p>
        </p:txBody>
      </p:sp>
      <p:sp>
        <p:nvSpPr>
          <p:cNvPr id="9" name="Rectangle 8"/>
          <p:cNvSpPr/>
          <p:nvPr/>
        </p:nvSpPr>
        <p:spPr>
          <a:xfrm>
            <a:off x="5399367" y="4550334"/>
            <a:ext cx="1978429" cy="4378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solidFill>
                  <a:prstClr val="black"/>
                </a:solidFill>
              </a:rPr>
              <a:t>Гиперполяризация </a:t>
            </a:r>
            <a:endParaRPr lang="ru-RU" dirty="0">
              <a:solidFill>
                <a:prstClr val="black"/>
              </a:solidFill>
            </a:endParaRPr>
          </a:p>
        </p:txBody>
      </p:sp>
    </p:spTree>
    <p:extLst>
      <p:ext uri="{BB962C8B-B14F-4D97-AF65-F5344CB8AC3E}">
        <p14:creationId xmlns:p14="http://schemas.microsoft.com/office/powerpoint/2010/main" val="1612599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404754"/>
            <a:ext cx="7992888" cy="6038576"/>
          </a:xfrm>
          <a:prstGeom prst="rect">
            <a:avLst/>
          </a:prstGeom>
        </p:spPr>
        <p:txBody>
          <a:bodyPr wrap="square">
            <a:spAutoFit/>
          </a:bodyPr>
          <a:lstStyle/>
          <a:p>
            <a:pPr indent="449580" algn="just">
              <a:lnSpc>
                <a:spcPct val="115000"/>
              </a:lnSpc>
              <a:spcAft>
                <a:spcPts val="0"/>
              </a:spcAft>
            </a:pPr>
            <a:r>
              <a:rPr lang="kk-KZ" sz="2400" b="1" dirty="0">
                <a:latin typeface="Times New Roman"/>
                <a:ea typeface="Calibri"/>
                <a:cs typeface="Times New Roman"/>
              </a:rPr>
              <a:t>1 Тыныштық кезең. </a:t>
            </a:r>
            <a:endParaRPr lang="ru-RU" sz="2400" dirty="0">
              <a:ea typeface="Calibri"/>
              <a:cs typeface="Times New Roman"/>
            </a:endParaRPr>
          </a:p>
          <a:p>
            <a:pPr algn="just">
              <a:lnSpc>
                <a:spcPct val="115000"/>
              </a:lnSpc>
              <a:spcAft>
                <a:spcPts val="0"/>
              </a:spcAft>
            </a:pPr>
            <a:r>
              <a:rPr lang="kk-KZ" sz="2400" dirty="0">
                <a:latin typeface="Times New Roman"/>
                <a:ea typeface="Calibri"/>
                <a:cs typeface="Times New Roman"/>
              </a:rPr>
              <a:t>Нейрон импульс өткізбейді.</a:t>
            </a:r>
            <a:endParaRPr lang="ru-RU" sz="2400" dirty="0">
              <a:ea typeface="Calibri"/>
              <a:cs typeface="Times New Roman"/>
            </a:endParaRPr>
          </a:p>
          <a:p>
            <a:pPr algn="just">
              <a:lnSpc>
                <a:spcPct val="115000"/>
              </a:lnSpc>
              <a:spcAft>
                <a:spcPts val="0"/>
              </a:spcAft>
            </a:pPr>
            <a:r>
              <a:rPr lang="kk-KZ" sz="2400" dirty="0">
                <a:latin typeface="Times New Roman"/>
                <a:ea typeface="Calibri"/>
                <a:cs typeface="Times New Roman"/>
              </a:rPr>
              <a:t>Клетка ішінде калий концентрациясы жоғары.</a:t>
            </a:r>
            <a:endParaRPr lang="ru-RU" sz="2400" dirty="0">
              <a:ea typeface="Calibri"/>
              <a:cs typeface="Times New Roman"/>
            </a:endParaRPr>
          </a:p>
          <a:p>
            <a:pPr algn="just">
              <a:lnSpc>
                <a:spcPct val="115000"/>
              </a:lnSpc>
              <a:spcAft>
                <a:spcPts val="0"/>
              </a:spcAft>
            </a:pPr>
            <a:r>
              <a:rPr lang="kk-KZ" sz="2400" dirty="0">
                <a:latin typeface="Times New Roman"/>
                <a:ea typeface="Calibri"/>
                <a:cs typeface="Times New Roman"/>
              </a:rPr>
              <a:t>Клетка сыртында натрий концентрациясы жоғары.</a:t>
            </a:r>
            <a:endParaRPr lang="ru-RU" sz="2400" dirty="0">
              <a:ea typeface="Calibri"/>
              <a:cs typeface="Times New Roman"/>
            </a:endParaRPr>
          </a:p>
          <a:p>
            <a:pPr algn="just">
              <a:lnSpc>
                <a:spcPct val="115000"/>
              </a:lnSpc>
              <a:spcAft>
                <a:spcPts val="0"/>
              </a:spcAft>
            </a:pPr>
            <a:r>
              <a:rPr lang="kk-KZ" sz="2400" b="1" dirty="0">
                <a:latin typeface="Times New Roman"/>
                <a:ea typeface="Calibri"/>
                <a:cs typeface="Times New Roman"/>
              </a:rPr>
              <a:t>2 Деполяризация кезеңі.</a:t>
            </a:r>
            <a:endParaRPr lang="ru-RU" sz="2400" dirty="0">
              <a:ea typeface="Calibri"/>
              <a:cs typeface="Times New Roman"/>
            </a:endParaRPr>
          </a:p>
          <a:p>
            <a:pPr algn="just">
              <a:lnSpc>
                <a:spcPct val="115000"/>
              </a:lnSpc>
              <a:spcAft>
                <a:spcPts val="0"/>
              </a:spcAft>
            </a:pPr>
            <a:r>
              <a:rPr lang="kk-KZ" sz="2400" dirty="0">
                <a:latin typeface="Times New Roman"/>
                <a:ea typeface="Calibri"/>
                <a:cs typeface="Times New Roman"/>
              </a:rPr>
              <a:t>Жүйке жасушасы стимуляцияланады.</a:t>
            </a:r>
            <a:endParaRPr lang="ru-RU" sz="2400" dirty="0">
              <a:ea typeface="Calibri"/>
              <a:cs typeface="Times New Roman"/>
            </a:endParaRPr>
          </a:p>
          <a:p>
            <a:pPr algn="just">
              <a:lnSpc>
                <a:spcPct val="115000"/>
              </a:lnSpc>
              <a:spcAft>
                <a:spcPts val="0"/>
              </a:spcAft>
            </a:pPr>
            <a:r>
              <a:rPr lang="kk-KZ" sz="2400" dirty="0">
                <a:latin typeface="Times New Roman"/>
                <a:ea typeface="Calibri"/>
                <a:cs typeface="Times New Roman"/>
              </a:rPr>
              <a:t> Na</a:t>
            </a:r>
            <a:r>
              <a:rPr lang="kk-KZ" sz="2400" baseline="30000" dirty="0">
                <a:latin typeface="Times New Roman"/>
                <a:ea typeface="Calibri"/>
                <a:cs typeface="Times New Roman"/>
              </a:rPr>
              <a:t>+ </a:t>
            </a:r>
            <a:r>
              <a:rPr lang="kk-KZ" sz="2400" dirty="0">
                <a:latin typeface="Times New Roman"/>
                <a:ea typeface="Calibri"/>
                <a:cs typeface="Times New Roman"/>
              </a:rPr>
              <a:t>иондары жасуша мембранасы арқылы оңай ішке тасымалданады.</a:t>
            </a:r>
            <a:endParaRPr lang="ru-RU" sz="2400" dirty="0">
              <a:ea typeface="Calibri"/>
              <a:cs typeface="Times New Roman"/>
            </a:endParaRPr>
          </a:p>
          <a:p>
            <a:pPr algn="just">
              <a:lnSpc>
                <a:spcPct val="115000"/>
              </a:lnSpc>
              <a:spcAft>
                <a:spcPts val="0"/>
              </a:spcAft>
            </a:pPr>
            <a:r>
              <a:rPr lang="kk-KZ" sz="2400" dirty="0">
                <a:latin typeface="Times New Roman"/>
                <a:ea typeface="Calibri"/>
                <a:cs typeface="Times New Roman"/>
              </a:rPr>
              <a:t>Жасуша мембранасының сыртқы беті жасуша ішіне қарағанда  көбірек оң зарядталған.</a:t>
            </a:r>
            <a:endParaRPr lang="ru-RU" sz="2400" dirty="0">
              <a:ea typeface="Calibri"/>
              <a:cs typeface="Times New Roman"/>
            </a:endParaRPr>
          </a:p>
          <a:p>
            <a:pPr algn="just">
              <a:lnSpc>
                <a:spcPct val="115000"/>
              </a:lnSpc>
              <a:spcAft>
                <a:spcPts val="0"/>
              </a:spcAft>
            </a:pPr>
            <a:r>
              <a:rPr lang="kk-KZ" sz="2400" b="1" dirty="0">
                <a:latin typeface="Times New Roman"/>
                <a:ea typeface="Calibri"/>
                <a:cs typeface="Times New Roman"/>
              </a:rPr>
              <a:t>3 Реполяризация кезеңі.</a:t>
            </a:r>
            <a:endParaRPr lang="ru-RU" sz="2400" dirty="0">
              <a:ea typeface="Calibri"/>
              <a:cs typeface="Times New Roman"/>
            </a:endParaRPr>
          </a:p>
          <a:p>
            <a:pPr algn="just">
              <a:lnSpc>
                <a:spcPct val="115000"/>
              </a:lnSpc>
              <a:spcAft>
                <a:spcPts val="0"/>
              </a:spcAft>
            </a:pPr>
            <a:r>
              <a:rPr lang="kk-KZ" sz="2400" dirty="0">
                <a:latin typeface="Times New Roman"/>
                <a:ea typeface="Calibri"/>
                <a:cs typeface="Times New Roman"/>
              </a:rPr>
              <a:t>Жасуша мембранасы деполяризацияланғанда К</a:t>
            </a:r>
            <a:r>
              <a:rPr lang="kk-KZ" sz="2400" baseline="30000" dirty="0">
                <a:latin typeface="Times New Roman"/>
                <a:ea typeface="Calibri"/>
                <a:cs typeface="Times New Roman"/>
              </a:rPr>
              <a:t>+ </a:t>
            </a:r>
            <a:r>
              <a:rPr lang="kk-KZ" sz="2400" dirty="0">
                <a:latin typeface="Times New Roman"/>
                <a:ea typeface="Calibri"/>
                <a:cs typeface="Times New Roman"/>
              </a:rPr>
              <a:t>иондары автоматты түрде жасуша мембранасы арқылы сыртқа шығады. </a:t>
            </a:r>
            <a:endParaRPr lang="ru-RU" sz="2400" dirty="0">
              <a:ea typeface="Calibri"/>
              <a:cs typeface="Times New Roman"/>
            </a:endParaRPr>
          </a:p>
        </p:txBody>
      </p:sp>
    </p:spTree>
    <p:extLst>
      <p:ext uri="{BB962C8B-B14F-4D97-AF65-F5344CB8AC3E}">
        <p14:creationId xmlns:p14="http://schemas.microsoft.com/office/powerpoint/2010/main" val="298784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1" y="404942"/>
            <a:ext cx="8496944" cy="6278642"/>
          </a:xfrm>
          <a:prstGeom prst="rect">
            <a:avLst/>
          </a:prstGeom>
          <a:noFill/>
        </p:spPr>
        <p:txBody>
          <a:bodyPr wrap="square" rtlCol="0">
            <a:spAutoFit/>
          </a:bodyPr>
          <a:lstStyle/>
          <a:p>
            <a:pPr algn="ctr">
              <a:tabLst>
                <a:tab pos="22225" algn="l"/>
              </a:tabLst>
            </a:pPr>
            <a:r>
              <a:rPr lang="kk-KZ" sz="3300" b="1" dirty="0">
                <a:solidFill>
                  <a:srgbClr val="9BBB59">
                    <a:lumMod val="50000"/>
                  </a:srgbClr>
                </a:solidFill>
                <a:latin typeface="Times New Roman" panose="02020603050405020304" pitchFamily="18" charset="0"/>
                <a:cs typeface="Times New Roman" panose="02020603050405020304" pitchFamily="18" charset="0"/>
              </a:rPr>
              <a:t>Жоспары: </a:t>
            </a:r>
          </a:p>
          <a:p>
            <a:pPr>
              <a:tabLst>
                <a:tab pos="22225" algn="l"/>
              </a:tabLst>
            </a:pPr>
            <a:r>
              <a:rPr lang="kk-KZ" sz="3300" dirty="0">
                <a:latin typeface="Times New Roman"/>
              </a:rPr>
              <a:t>Миеленді, миеленсіз аксондарда жүйке импульстарының туындауы және өткізілуі. Өткізу жылдамдығы. Мембраналық потенциал, тыныштық потенциалы және әрекет потенциалы.</a:t>
            </a:r>
            <a:endParaRPr lang="ru-RU" sz="3300" dirty="0"/>
          </a:p>
          <a:p>
            <a:r>
              <a:rPr lang="kk-KZ" sz="3300" dirty="0">
                <a:latin typeface="Times New Roman"/>
                <a:ea typeface="Calibri"/>
              </a:rPr>
              <a:t>Модельдеу «Жүйке импульстарының туындауы мен таралу жылдамдығын зерттеу».</a:t>
            </a:r>
            <a:r>
              <a:rPr lang="kk-KZ" sz="3300" b="1" dirty="0">
                <a:latin typeface="Times New Roman" panose="02020603050405020304" pitchFamily="18" charset="0"/>
                <a:ea typeface="Calibri"/>
                <a:cs typeface="Times New Roman" panose="02020603050405020304" pitchFamily="18" charset="0"/>
              </a:rPr>
              <a:t> </a:t>
            </a:r>
            <a:r>
              <a:rPr lang="kk-KZ" sz="3300" dirty="0">
                <a:solidFill>
                  <a:schemeClr val="bg2">
                    <a:lumMod val="10000"/>
                  </a:schemeClr>
                </a:solidFill>
                <a:latin typeface="Times New Roman" panose="02020603050405020304" pitchFamily="18" charset="0"/>
                <a:cs typeface="Times New Roman" panose="02020603050405020304" pitchFamily="18" charset="0"/>
              </a:rPr>
              <a:t>Жүйке импульсінің пайда болуын сипаттау.</a:t>
            </a:r>
          </a:p>
          <a:p>
            <a:r>
              <a:rPr lang="kk-KZ" sz="3300" dirty="0">
                <a:solidFill>
                  <a:schemeClr val="bg2">
                    <a:lumMod val="10000"/>
                  </a:schemeClr>
                </a:solidFill>
                <a:latin typeface="Times New Roman" panose="02020603050405020304" pitchFamily="18" charset="0"/>
                <a:cs typeface="Times New Roman" panose="02020603050405020304" pitchFamily="18" charset="0"/>
              </a:rPr>
              <a:t>Жүйке импульсінің өткізілуін сипаттау.</a:t>
            </a:r>
          </a:p>
          <a:p>
            <a:endParaRPr lang="kk-KZ" sz="2400" dirty="0">
              <a:solidFill>
                <a:srgbClr val="9BBB59">
                  <a:lumMod val="50000"/>
                </a:srgbClr>
              </a:solidFill>
              <a:latin typeface="Times New Roman" panose="02020603050405020304" pitchFamily="18" charset="0"/>
              <a:cs typeface="Times New Roman" panose="02020603050405020304" pitchFamily="18" charset="0"/>
            </a:endParaRPr>
          </a:p>
          <a:p>
            <a:endParaRPr lang="kk-KZ" sz="2400" b="1" dirty="0">
              <a:solidFill>
                <a:srgbClr val="9BBB59">
                  <a:lumMod val="50000"/>
                </a:srgbClr>
              </a:solidFill>
              <a:latin typeface="Times New Roman" panose="02020603050405020304" pitchFamily="18" charset="0"/>
              <a:cs typeface="Times New Roman" panose="02020603050405020304" pitchFamily="18" charset="0"/>
            </a:endParaRPr>
          </a:p>
          <a:p>
            <a:endParaRPr lang="kk-KZ" sz="2400" b="1" dirty="0">
              <a:solidFill>
                <a:srgbClr val="9BBB59">
                  <a:lumMod val="5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6817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8" y="-599026"/>
            <a:ext cx="8352928" cy="6569491"/>
          </a:xfrm>
          <a:prstGeom prst="rect">
            <a:avLst/>
          </a:prstGeom>
        </p:spPr>
        <p:txBody>
          <a:bodyPr wrap="square">
            <a:spAutoFit/>
          </a:bodyPr>
          <a:lstStyle/>
          <a:p>
            <a:pPr algn="just">
              <a:lnSpc>
                <a:spcPct val="115000"/>
              </a:lnSpc>
              <a:spcAft>
                <a:spcPts val="0"/>
              </a:spcAft>
            </a:pPr>
            <a:endParaRPr lang="kk-KZ" b="1" dirty="0">
              <a:latin typeface="Times New Roman"/>
              <a:ea typeface="Calibri"/>
              <a:cs typeface="Times New Roman"/>
            </a:endParaRPr>
          </a:p>
          <a:p>
            <a:pPr algn="just">
              <a:lnSpc>
                <a:spcPct val="115000"/>
              </a:lnSpc>
              <a:spcAft>
                <a:spcPts val="0"/>
              </a:spcAft>
            </a:pPr>
            <a:endParaRPr lang="kk-KZ" b="1" dirty="0">
              <a:latin typeface="Times New Roman"/>
              <a:ea typeface="Calibri"/>
              <a:cs typeface="Times New Roman"/>
            </a:endParaRPr>
          </a:p>
          <a:p>
            <a:pPr algn="just">
              <a:lnSpc>
                <a:spcPct val="115000"/>
              </a:lnSpc>
              <a:spcAft>
                <a:spcPts val="0"/>
              </a:spcAft>
            </a:pPr>
            <a:endParaRPr lang="kk-KZ" b="1" dirty="0">
              <a:latin typeface="Times New Roman"/>
              <a:ea typeface="Calibri"/>
              <a:cs typeface="Times New Roman"/>
            </a:endParaRPr>
          </a:p>
          <a:p>
            <a:pPr algn="just">
              <a:lnSpc>
                <a:spcPct val="115000"/>
              </a:lnSpc>
              <a:spcAft>
                <a:spcPts val="0"/>
              </a:spcAft>
            </a:pPr>
            <a:r>
              <a:rPr lang="kk-KZ" sz="2400" b="1" dirty="0">
                <a:latin typeface="Times New Roman"/>
                <a:ea typeface="Calibri"/>
                <a:cs typeface="Times New Roman"/>
              </a:rPr>
              <a:t>4 Импульстың өту кезеңі. </a:t>
            </a:r>
            <a:endParaRPr lang="ru-RU" sz="2400" dirty="0">
              <a:ea typeface="Calibri"/>
              <a:cs typeface="Times New Roman"/>
            </a:endParaRPr>
          </a:p>
          <a:p>
            <a:pPr algn="just">
              <a:lnSpc>
                <a:spcPct val="115000"/>
              </a:lnSpc>
              <a:spcAft>
                <a:spcPts val="0"/>
              </a:spcAft>
            </a:pPr>
            <a:r>
              <a:rPr lang="kk-KZ" sz="2400" dirty="0">
                <a:latin typeface="Times New Roman"/>
                <a:ea typeface="Calibri"/>
                <a:cs typeface="Times New Roman"/>
              </a:rPr>
              <a:t>  Аксон жасушаларындағы   иондардың қозғалысы арқылы импульс өтеді. Омыртқалы жануарлардың жүйке жасушалары миелин қабығымен қапталған. Арасында буындары (узел) болады. </a:t>
            </a:r>
            <a:endParaRPr lang="ru-RU" sz="2400" dirty="0">
              <a:ea typeface="Calibri"/>
              <a:cs typeface="Times New Roman"/>
            </a:endParaRPr>
          </a:p>
          <a:p>
            <a:pPr algn="just">
              <a:lnSpc>
                <a:spcPct val="115000"/>
              </a:lnSpc>
              <a:spcAft>
                <a:spcPts val="0"/>
              </a:spcAft>
            </a:pPr>
            <a:r>
              <a:rPr lang="kk-KZ" sz="2400" dirty="0">
                <a:latin typeface="Times New Roman"/>
                <a:ea typeface="Calibri"/>
                <a:cs typeface="Times New Roman"/>
              </a:rPr>
              <a:t>Миелин қабығы диэлектрик болып табылады. Ион алмасу тек буындарында жүзеге асады.    </a:t>
            </a:r>
            <a:endParaRPr lang="ru-RU" sz="2400" dirty="0">
              <a:ea typeface="Calibri"/>
              <a:cs typeface="Times New Roman"/>
            </a:endParaRPr>
          </a:p>
          <a:p>
            <a:pPr algn="just">
              <a:lnSpc>
                <a:spcPct val="115000"/>
              </a:lnSpc>
              <a:spcAft>
                <a:spcPts val="0"/>
              </a:spcAft>
            </a:pPr>
            <a:r>
              <a:rPr lang="kk-KZ" sz="2400" dirty="0">
                <a:latin typeface="Times New Roman"/>
                <a:ea typeface="Calibri"/>
                <a:cs typeface="Times New Roman"/>
              </a:rPr>
              <a:t> </a:t>
            </a:r>
            <a:r>
              <a:rPr lang="kk-KZ" sz="2400" b="1" dirty="0">
                <a:latin typeface="Times New Roman"/>
                <a:ea typeface="Calibri"/>
                <a:cs typeface="Times New Roman"/>
              </a:rPr>
              <a:t>5 Синапс арқылы берілу кезеңі. </a:t>
            </a:r>
            <a:endParaRPr lang="ru-RU" sz="2400" dirty="0">
              <a:ea typeface="Calibri"/>
              <a:cs typeface="Times New Roman"/>
            </a:endParaRPr>
          </a:p>
          <a:p>
            <a:pPr algn="just">
              <a:lnSpc>
                <a:spcPct val="115000"/>
              </a:lnSpc>
              <a:spcAft>
                <a:spcPts val="0"/>
              </a:spcAft>
            </a:pPr>
            <a:r>
              <a:rPr lang="kk-KZ" sz="2400" dirty="0">
                <a:latin typeface="Times New Roman"/>
                <a:ea typeface="Calibri"/>
                <a:cs typeface="Times New Roman"/>
              </a:rPr>
              <a:t>Синапс деп бір нейронның аксоны мен екінші нейронның дендритінің арасындағы байланысты айтады. </a:t>
            </a:r>
            <a:endParaRPr lang="ru-RU" sz="2400" dirty="0">
              <a:ea typeface="Calibri"/>
              <a:cs typeface="Times New Roman"/>
            </a:endParaRPr>
          </a:p>
          <a:p>
            <a:pPr algn="just">
              <a:lnSpc>
                <a:spcPct val="115000"/>
              </a:lnSpc>
              <a:spcAft>
                <a:spcPts val="0"/>
              </a:spcAft>
            </a:pPr>
            <a:r>
              <a:rPr lang="kk-KZ" sz="2400" dirty="0">
                <a:latin typeface="Times New Roman"/>
                <a:ea typeface="Calibri"/>
                <a:cs typeface="Times New Roman"/>
              </a:rPr>
              <a:t>Импульстар </a:t>
            </a:r>
            <a:r>
              <a:rPr lang="kk-KZ" sz="2400" b="1" dirty="0">
                <a:latin typeface="Times New Roman"/>
                <a:ea typeface="Calibri"/>
                <a:cs typeface="Times New Roman"/>
              </a:rPr>
              <a:t>нейротрансмиттер</a:t>
            </a:r>
            <a:r>
              <a:rPr lang="kk-KZ" sz="2400" dirty="0">
                <a:latin typeface="Times New Roman"/>
                <a:ea typeface="Calibri"/>
                <a:cs typeface="Times New Roman"/>
              </a:rPr>
              <a:t> деп аталатын химиялық мессенджерлер көмегімен синапс арқылы беріледі. 30 аса нейротрансмиттерлер бар. </a:t>
            </a:r>
            <a:endParaRPr lang="ru-RU" sz="2400" dirty="0">
              <a:ea typeface="Calibri"/>
              <a:cs typeface="Times New Roman"/>
            </a:endParaRPr>
          </a:p>
        </p:txBody>
      </p:sp>
    </p:spTree>
    <p:extLst>
      <p:ext uri="{BB962C8B-B14F-4D97-AF65-F5344CB8AC3E}">
        <p14:creationId xmlns:p14="http://schemas.microsoft.com/office/powerpoint/2010/main" val="2132347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4" y="516075"/>
            <a:ext cx="8568952" cy="5613845"/>
          </a:xfrm>
          <a:prstGeom prst="rect">
            <a:avLst/>
          </a:prstGeom>
        </p:spPr>
        <p:txBody>
          <a:bodyPr wrap="square">
            <a:spAutoFit/>
          </a:bodyPr>
          <a:lstStyle/>
          <a:p>
            <a:pPr algn="just">
              <a:lnSpc>
                <a:spcPct val="115000"/>
              </a:lnSpc>
              <a:spcAft>
                <a:spcPts val="0"/>
              </a:spcAft>
            </a:pPr>
            <a:r>
              <a:rPr lang="kk-KZ" sz="2400" b="1" dirty="0">
                <a:latin typeface="Times New Roman"/>
                <a:ea typeface="Calibri"/>
                <a:cs typeface="Times New Roman"/>
              </a:rPr>
              <a:t>Нейротрансмиттер қызметі:</a:t>
            </a:r>
            <a:endParaRPr lang="ru-RU" sz="2400" dirty="0">
              <a:ea typeface="Calibri"/>
              <a:cs typeface="Times New Roman"/>
            </a:endParaRPr>
          </a:p>
          <a:p>
            <a:pPr algn="just">
              <a:lnSpc>
                <a:spcPct val="115000"/>
              </a:lnSpc>
              <a:spcAft>
                <a:spcPts val="0"/>
              </a:spcAft>
            </a:pPr>
            <a:r>
              <a:rPr lang="kk-KZ" sz="2400" dirty="0">
                <a:latin typeface="Times New Roman"/>
                <a:ea typeface="Calibri"/>
                <a:cs typeface="Times New Roman"/>
              </a:rPr>
              <a:t> 1.Келесі жүйке жасушасының әрекет потенциалын стимуляциялайды. </a:t>
            </a:r>
            <a:endParaRPr lang="ru-RU" sz="2400" dirty="0">
              <a:ea typeface="Calibri"/>
              <a:cs typeface="Times New Roman"/>
            </a:endParaRPr>
          </a:p>
          <a:p>
            <a:pPr algn="just">
              <a:lnSpc>
                <a:spcPct val="115000"/>
              </a:lnSpc>
              <a:spcAft>
                <a:spcPts val="0"/>
              </a:spcAft>
            </a:pPr>
            <a:r>
              <a:rPr lang="kk-KZ" sz="2400" dirty="0">
                <a:latin typeface="Times New Roman"/>
                <a:ea typeface="Calibri"/>
                <a:cs typeface="Times New Roman"/>
              </a:rPr>
              <a:t> 2.Импульстың өтуін жылдамдатады.</a:t>
            </a:r>
            <a:endParaRPr lang="ru-RU" sz="2400" dirty="0">
              <a:ea typeface="Calibri"/>
              <a:cs typeface="Times New Roman"/>
            </a:endParaRPr>
          </a:p>
          <a:p>
            <a:pPr algn="just">
              <a:lnSpc>
                <a:spcPct val="115000"/>
              </a:lnSpc>
              <a:spcAft>
                <a:spcPts val="0"/>
              </a:spcAft>
            </a:pPr>
            <a:r>
              <a:rPr lang="kk-KZ" sz="2400" dirty="0">
                <a:latin typeface="Times New Roman"/>
                <a:ea typeface="Calibri"/>
                <a:cs typeface="Times New Roman"/>
              </a:rPr>
              <a:t>3.Келесі жүйке жасушасының әрекет потенциалын тоқтатады.  </a:t>
            </a:r>
            <a:endParaRPr lang="ru-RU" sz="2400" dirty="0">
              <a:ea typeface="Calibri"/>
              <a:cs typeface="Times New Roman"/>
            </a:endParaRPr>
          </a:p>
          <a:p>
            <a:pPr algn="just">
              <a:lnSpc>
                <a:spcPct val="115000"/>
              </a:lnSpc>
              <a:spcAft>
                <a:spcPts val="0"/>
              </a:spcAft>
            </a:pPr>
            <a:r>
              <a:rPr lang="kk-KZ" sz="2400" dirty="0">
                <a:latin typeface="Times New Roman"/>
                <a:ea typeface="Calibri"/>
                <a:cs typeface="Times New Roman"/>
              </a:rPr>
              <a:t>4.Импульстың өтуін баяулатады немесе толықтай тоқтатады.  </a:t>
            </a:r>
            <a:endParaRPr lang="ru-RU" sz="2400" dirty="0">
              <a:ea typeface="Calibri"/>
              <a:cs typeface="Times New Roman"/>
            </a:endParaRPr>
          </a:p>
          <a:p>
            <a:pPr algn="just">
              <a:lnSpc>
                <a:spcPct val="115000"/>
              </a:lnSpc>
              <a:spcAft>
                <a:spcPts val="0"/>
              </a:spcAft>
            </a:pPr>
            <a:r>
              <a:rPr lang="kk-KZ" sz="2400" b="1" dirty="0">
                <a:latin typeface="Times New Roman"/>
                <a:ea typeface="Calibri"/>
                <a:cs typeface="Times New Roman"/>
              </a:rPr>
              <a:t>6   Рефракторлы кезең.</a:t>
            </a:r>
            <a:endParaRPr lang="ru-RU" sz="2400" dirty="0">
              <a:ea typeface="Calibri"/>
              <a:cs typeface="Times New Roman"/>
            </a:endParaRPr>
          </a:p>
          <a:p>
            <a:pPr algn="just">
              <a:lnSpc>
                <a:spcPct val="115000"/>
              </a:lnSpc>
              <a:spcAft>
                <a:spcPts val="0"/>
              </a:spcAft>
            </a:pPr>
            <a:r>
              <a:rPr lang="kk-KZ" sz="2400" dirty="0">
                <a:latin typeface="Times New Roman"/>
                <a:ea typeface="Calibri"/>
                <a:cs typeface="Times New Roman"/>
              </a:rPr>
              <a:t>Тыныштық кезеңіне өту кезеңі. Ол 0,004 с уақытты құрайды. Жүйке импульстары  дененің бір бөлігінен екінші бөлігіне бірнеше миллисекунд ішінде беріледі. Яғни, тітіркендіргіштерге тез жауап қайтарады. </a:t>
            </a:r>
            <a:endParaRPr lang="ru-RU" sz="2400" dirty="0">
              <a:ea typeface="Calibri"/>
              <a:cs typeface="Times New Roman"/>
            </a:endParaRPr>
          </a:p>
          <a:p>
            <a:pPr algn="just">
              <a:lnSpc>
                <a:spcPct val="115000"/>
              </a:lnSpc>
              <a:spcAft>
                <a:spcPts val="0"/>
              </a:spcAft>
            </a:pPr>
            <a:r>
              <a:rPr lang="kk-KZ" sz="2400" dirty="0">
                <a:latin typeface="Times New Roman"/>
                <a:ea typeface="Calibri"/>
                <a:cs typeface="Times New Roman"/>
              </a:rPr>
              <a:t>Бірақ жүйке импульстары, электр проводындағы тоқтың жүру жылдамдығынан төменірек. </a:t>
            </a:r>
            <a:r>
              <a:rPr lang="kk-KZ" sz="2400" b="1" dirty="0">
                <a:latin typeface="Times New Roman"/>
                <a:ea typeface="Calibri"/>
                <a:cs typeface="Times New Roman"/>
              </a:rPr>
              <a:t>Электр тоғы 3х108 м/с.</a:t>
            </a:r>
            <a:endParaRPr lang="ru-RU" sz="2400" dirty="0">
              <a:ea typeface="Calibri"/>
              <a:cs typeface="Times New Roman"/>
            </a:endParaRPr>
          </a:p>
        </p:txBody>
      </p:sp>
    </p:spTree>
    <p:extLst>
      <p:ext uri="{BB962C8B-B14F-4D97-AF65-F5344CB8AC3E}">
        <p14:creationId xmlns:p14="http://schemas.microsoft.com/office/powerpoint/2010/main" val="4220104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515985"/>
            <a:ext cx="8856984" cy="5189113"/>
          </a:xfrm>
          <a:prstGeom prst="rect">
            <a:avLst/>
          </a:prstGeom>
        </p:spPr>
        <p:txBody>
          <a:bodyPr wrap="square">
            <a:spAutoFit/>
          </a:bodyPr>
          <a:lstStyle/>
          <a:p>
            <a:pPr algn="ctr">
              <a:lnSpc>
                <a:spcPct val="115000"/>
              </a:lnSpc>
              <a:spcAft>
                <a:spcPts val="0"/>
              </a:spcAft>
            </a:pPr>
            <a:r>
              <a:rPr lang="kk-KZ" sz="2400" b="1" dirty="0">
                <a:latin typeface="Times New Roman"/>
                <a:ea typeface="Calibri"/>
                <a:cs typeface="Times New Roman"/>
              </a:rPr>
              <a:t>Жүйке импульсының өту жылдамдығы 3 факторға тәуелді:</a:t>
            </a:r>
            <a:endParaRPr lang="ru-RU" sz="2400" dirty="0">
              <a:ea typeface="Calibri"/>
              <a:cs typeface="Times New Roman"/>
            </a:endParaRPr>
          </a:p>
          <a:p>
            <a:pPr algn="just">
              <a:lnSpc>
                <a:spcPct val="115000"/>
              </a:lnSpc>
              <a:spcAft>
                <a:spcPts val="0"/>
              </a:spcAft>
            </a:pPr>
            <a:r>
              <a:rPr lang="kk-KZ" sz="2400" b="1" dirty="0">
                <a:latin typeface="Times New Roman"/>
                <a:ea typeface="Calibri"/>
                <a:cs typeface="Times New Roman"/>
              </a:rPr>
              <a:t>1.Температура.</a:t>
            </a:r>
            <a:r>
              <a:rPr lang="kk-KZ" sz="2400" dirty="0">
                <a:latin typeface="Times New Roman"/>
                <a:ea typeface="Calibri"/>
                <a:cs typeface="Times New Roman"/>
              </a:rPr>
              <a:t>Температура жоғары болған сайын импульстың өту жылдамдығы да жоғары болады. Мысалы, жылықанды гомойотермды жануарларда, салқынқанды пойкилотермділерге қарағанда жүйке импульсы тез беріледі. </a:t>
            </a:r>
            <a:endParaRPr lang="ru-RU" sz="2400" dirty="0">
              <a:ea typeface="Calibri"/>
              <a:cs typeface="Times New Roman"/>
            </a:endParaRPr>
          </a:p>
          <a:p>
            <a:pPr algn="just">
              <a:lnSpc>
                <a:spcPct val="115000"/>
              </a:lnSpc>
              <a:spcAft>
                <a:spcPts val="0"/>
              </a:spcAft>
            </a:pPr>
            <a:r>
              <a:rPr lang="kk-KZ" sz="2400" b="1" dirty="0">
                <a:latin typeface="Times New Roman"/>
                <a:ea typeface="Calibri"/>
                <a:cs typeface="Times New Roman"/>
              </a:rPr>
              <a:t>2.Аксон диаметрі</a:t>
            </a:r>
            <a:r>
              <a:rPr lang="kk-KZ" sz="2400" dirty="0">
                <a:latin typeface="Times New Roman"/>
                <a:ea typeface="Calibri"/>
                <a:cs typeface="Times New Roman"/>
              </a:rPr>
              <a:t>. Аксон диаметрі үлкен болған сайын импульстың берілуі де жылдам болады. </a:t>
            </a:r>
            <a:endParaRPr lang="ru-RU" sz="2400" dirty="0">
              <a:ea typeface="Calibri"/>
              <a:cs typeface="Times New Roman"/>
            </a:endParaRPr>
          </a:p>
          <a:p>
            <a:pPr algn="just">
              <a:lnSpc>
                <a:spcPct val="115000"/>
              </a:lnSpc>
              <a:spcAft>
                <a:spcPts val="0"/>
              </a:spcAft>
            </a:pPr>
            <a:r>
              <a:rPr lang="kk-KZ" sz="2400" dirty="0">
                <a:latin typeface="Times New Roman"/>
                <a:ea typeface="Calibri"/>
                <a:cs typeface="Times New Roman"/>
              </a:rPr>
              <a:t>Мысалы, 0</a:t>
            </a:r>
            <a:r>
              <a:rPr lang="kk-KZ" sz="2400" baseline="30000" dirty="0">
                <a:latin typeface="Times New Roman"/>
                <a:ea typeface="Calibri"/>
                <a:cs typeface="Times New Roman"/>
              </a:rPr>
              <a:t>0</a:t>
            </a:r>
            <a:r>
              <a:rPr lang="kk-KZ" sz="2400" dirty="0">
                <a:latin typeface="Times New Roman"/>
                <a:ea typeface="Calibri"/>
                <a:cs typeface="Times New Roman"/>
              </a:rPr>
              <a:t>С температура шамасында тіршілік ететін  теңіз омыртқасыздарының  аксондары қалың болып келеді. Кальмарлардың алып  аксондары болады.</a:t>
            </a:r>
            <a:endParaRPr lang="ru-RU" sz="2400" dirty="0">
              <a:ea typeface="Calibri"/>
              <a:cs typeface="Times New Roman"/>
            </a:endParaRPr>
          </a:p>
          <a:p>
            <a:pPr algn="just">
              <a:lnSpc>
                <a:spcPct val="115000"/>
              </a:lnSpc>
              <a:spcAft>
                <a:spcPts val="0"/>
              </a:spcAft>
            </a:pPr>
            <a:r>
              <a:rPr lang="kk-KZ" sz="2400" b="1" dirty="0">
                <a:latin typeface="Times New Roman"/>
                <a:ea typeface="Calibri"/>
                <a:cs typeface="Times New Roman"/>
              </a:rPr>
              <a:t>3.Миелин қабығы.  </a:t>
            </a:r>
            <a:r>
              <a:rPr lang="kk-KZ" sz="2400" dirty="0">
                <a:latin typeface="Times New Roman"/>
                <a:ea typeface="Calibri"/>
                <a:cs typeface="Times New Roman"/>
              </a:rPr>
              <a:t>Тек омыртқалы жануарларда аксонды каптайтын миелин қабығы болады. </a:t>
            </a:r>
            <a:endParaRPr lang="ru-RU" sz="2400" dirty="0">
              <a:ea typeface="Calibri"/>
              <a:cs typeface="Times New Roman"/>
            </a:endParaRPr>
          </a:p>
        </p:txBody>
      </p:sp>
    </p:spTree>
    <p:extLst>
      <p:ext uri="{BB962C8B-B14F-4D97-AF65-F5344CB8AC3E}">
        <p14:creationId xmlns:p14="http://schemas.microsoft.com/office/powerpoint/2010/main" val="2165204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615599"/>
          </a:xfrm>
        </p:spPr>
        <p:txBody>
          <a:bodyPr>
            <a:normAutofit fontScale="90000"/>
          </a:bodyPr>
          <a:lstStyle/>
          <a:p>
            <a:pPr algn="ctr"/>
            <a:r>
              <a:rPr lang="kk-KZ" sz="3300" b="1" dirty="0">
                <a:latin typeface="Times New Roman" panose="02020603050405020304" pitchFamily="18" charset="0"/>
                <a:cs typeface="Times New Roman" panose="02020603050405020304" pitchFamily="18" charset="0"/>
              </a:rPr>
              <a:t>Жүйке қозуының пайда болуы</a:t>
            </a:r>
            <a:r>
              <a:rPr lang="ru-RU" sz="3300" dirty="0">
                <a:latin typeface="Times New Roman" panose="02020603050405020304" pitchFamily="18" charset="0"/>
                <a:cs typeface="Times New Roman" panose="02020603050405020304" pitchFamily="18" charset="0"/>
              </a:rPr>
              <a:t/>
            </a:r>
            <a:br>
              <a:rPr lang="ru-RU" sz="3300" dirty="0">
                <a:latin typeface="Times New Roman" panose="02020603050405020304" pitchFamily="18" charset="0"/>
                <a:cs typeface="Times New Roman" panose="02020603050405020304" pitchFamily="18" charset="0"/>
              </a:rPr>
            </a:br>
            <a:endParaRPr lang="ru-RU" sz="3300"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67544" y="1124744"/>
            <a:ext cx="8208912" cy="5052219"/>
          </a:xfrm>
        </p:spPr>
        <p:txBody>
          <a:bodyPr>
            <a:normAutofit fontScale="92500" lnSpcReduction="10000"/>
          </a:bodyPr>
          <a:lstStyle/>
          <a:p>
            <a:pPr>
              <a:buNone/>
            </a:pPr>
            <a:endParaRPr lang="ru-RU" dirty="0"/>
          </a:p>
          <a:p>
            <a:r>
              <a:rPr lang="kk-KZ" dirty="0">
                <a:latin typeface="Times New Roman" panose="02020603050405020304" pitchFamily="18" charset="0"/>
                <a:cs typeface="Times New Roman" panose="02020603050405020304" pitchFamily="18" charset="0"/>
              </a:rPr>
              <a:t>Нейронның қозуы – әрекет потенциалының пайда болуы</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Мембрана поляризациясының 10мВ-қа төмендеуі - </a:t>
            </a:r>
            <a:r>
              <a:rPr lang="kk-KZ" b="1" u="sng" dirty="0">
                <a:latin typeface="Times New Roman" panose="02020603050405020304" pitchFamily="18" charset="0"/>
                <a:cs typeface="Times New Roman" panose="02020603050405020304" pitchFamily="18" charset="0"/>
              </a:rPr>
              <a:t>деполяризация </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 Натрий иондарының  жасушаға </a:t>
            </a:r>
            <a:r>
              <a:rPr lang="kk-KZ" b="1" u="sng" dirty="0">
                <a:latin typeface="Times New Roman" panose="02020603050405020304" pitchFamily="18" charset="0"/>
                <a:cs typeface="Times New Roman" panose="02020603050405020304" pitchFamily="18" charset="0"/>
              </a:rPr>
              <a:t>потенциалға тәуелді натрий каналдары </a:t>
            </a:r>
            <a:r>
              <a:rPr lang="kk-KZ" dirty="0">
                <a:latin typeface="Times New Roman" panose="02020603050405020304" pitchFamily="18" charset="0"/>
                <a:cs typeface="Times New Roman" panose="02020603050405020304" pitchFamily="18" charset="0"/>
              </a:rPr>
              <a:t>арқылы енуі</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Мембрана потенциалы +55мВ (натрий тепе-теңдік потенциалы) – </a:t>
            </a:r>
            <a:r>
              <a:rPr lang="kk-KZ" b="1" dirty="0">
                <a:latin typeface="Times New Roman" panose="02020603050405020304" pitchFamily="18" charset="0"/>
                <a:cs typeface="Times New Roman" panose="02020603050405020304" pitchFamily="18" charset="0"/>
              </a:rPr>
              <a:t>натрийлік инактивация</a:t>
            </a:r>
            <a:r>
              <a:rPr lang="kk-KZ" dirty="0">
                <a:latin typeface="Times New Roman" panose="02020603050405020304" pitchFamily="18" charset="0"/>
                <a:cs typeface="Times New Roman" panose="02020603050405020304" pitchFamily="18" charset="0"/>
              </a:rPr>
              <a:t> (0,5-1м/с)</a:t>
            </a:r>
            <a:endParaRPr lang="ru-RU" dirty="0">
              <a:latin typeface="Times New Roman" panose="02020603050405020304" pitchFamily="18" charset="0"/>
              <a:cs typeface="Times New Roman" panose="02020603050405020304" pitchFamily="18" charset="0"/>
            </a:endParaRPr>
          </a:p>
          <a:p>
            <a:r>
              <a:rPr lang="kk-KZ" b="1" u="sng" dirty="0">
                <a:latin typeface="Times New Roman" panose="02020603050405020304" pitchFamily="18" charset="0"/>
                <a:cs typeface="Times New Roman" panose="02020603050405020304" pitchFamily="18" charset="0"/>
              </a:rPr>
              <a:t>Калий иондарының шығуы</a:t>
            </a:r>
            <a:r>
              <a:rPr lang="kk-KZ" dirty="0">
                <a:latin typeface="Times New Roman" panose="02020603050405020304" pitchFamily="18" charset="0"/>
                <a:cs typeface="Times New Roman" panose="02020603050405020304" pitchFamily="18" charset="0"/>
              </a:rPr>
              <a:t> мембраналық потенциалды бастапқы деңгейге қайтарады</a:t>
            </a:r>
            <a:endParaRPr lang="ru-RU" dirty="0">
              <a:latin typeface="Times New Roman" panose="02020603050405020304" pitchFamily="18" charset="0"/>
              <a:cs typeface="Times New Roman" panose="02020603050405020304" pitchFamily="18" charset="0"/>
            </a:endParaRPr>
          </a:p>
          <a:p>
            <a:r>
              <a:rPr lang="kk-KZ" b="1" u="sng" dirty="0">
                <a:latin typeface="Times New Roman" panose="02020603050405020304" pitchFamily="18" charset="0"/>
                <a:cs typeface="Times New Roman" panose="02020603050405020304" pitchFamily="18" charset="0"/>
              </a:rPr>
              <a:t>Хлор иондарының енуі</a:t>
            </a:r>
            <a:r>
              <a:rPr lang="kk-KZ" dirty="0">
                <a:latin typeface="Times New Roman" panose="02020603050405020304" pitchFamily="18" charset="0"/>
                <a:cs typeface="Times New Roman" panose="02020603050405020304" pitchFamily="18" charset="0"/>
              </a:rPr>
              <a:t> (гиперполяризация) тежелу туғызады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3131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687610"/>
          </a:xfrm>
        </p:spPr>
        <p:txBody>
          <a:bodyPr>
            <a:normAutofit fontScale="90000"/>
          </a:bodyPr>
          <a:lstStyle/>
          <a:p>
            <a:pPr algn="ctr"/>
            <a:r>
              <a:rPr lang="kk-KZ" sz="3300" b="1" dirty="0">
                <a:latin typeface="Times New Roman" panose="02020603050405020304" pitchFamily="18" charset="0"/>
                <a:cs typeface="Times New Roman" panose="02020603050405020304" pitchFamily="18" charset="0"/>
              </a:rPr>
              <a:t>Жүйке қозуының өткізілуі</a:t>
            </a:r>
            <a:r>
              <a:rPr lang="ru-RU" sz="3300" b="1" dirty="0">
                <a:latin typeface="Times New Roman" panose="02020603050405020304" pitchFamily="18" charset="0"/>
                <a:cs typeface="Times New Roman" panose="02020603050405020304" pitchFamily="18" charset="0"/>
              </a:rPr>
              <a:t/>
            </a:r>
            <a:br>
              <a:rPr lang="ru-RU" sz="3300" b="1" dirty="0">
                <a:latin typeface="Times New Roman" panose="02020603050405020304" pitchFamily="18" charset="0"/>
                <a:cs typeface="Times New Roman" panose="02020603050405020304" pitchFamily="18" charset="0"/>
              </a:rPr>
            </a:br>
            <a:endParaRPr lang="ru-RU" sz="3300" b="1"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611560" y="1052736"/>
            <a:ext cx="6120680" cy="5124227"/>
          </a:xfrm>
        </p:spPr>
        <p:txBody>
          <a:bodyPr>
            <a:normAutofit fontScale="85000" lnSpcReduction="20000"/>
          </a:bodyPr>
          <a:lstStyle/>
          <a:p>
            <a:r>
              <a:rPr lang="kk-KZ" dirty="0">
                <a:latin typeface="Times New Roman" panose="02020603050405020304" pitchFamily="18" charset="0"/>
                <a:cs typeface="Times New Roman" panose="02020603050405020304" pitchFamily="18" charset="0"/>
              </a:rPr>
              <a:t>Әрекет потенциалдарының генерация аймағы – аксон қыраты</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Әрекет потенциалы түрінде қозу нейрон денесінен оның өсіндісі-аксонға беріледі</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Қозу аксон бойымен тек бір бағытта таралады, себебі аксон аймағы қозуды өткізгеннен кейін онда қозбаған аймақ (</a:t>
            </a:r>
            <a:r>
              <a:rPr lang="kk-KZ" b="1" dirty="0">
                <a:latin typeface="Times New Roman" panose="02020603050405020304" pitchFamily="18" charset="0"/>
                <a:cs typeface="Times New Roman" panose="02020603050405020304" pitchFamily="18" charset="0"/>
              </a:rPr>
              <a:t>рефракторлы </a:t>
            </a:r>
            <a:r>
              <a:rPr lang="kk-KZ" dirty="0">
                <a:latin typeface="Times New Roman" panose="02020603050405020304" pitchFamily="18" charset="0"/>
                <a:cs typeface="Times New Roman" panose="02020603050405020304" pitchFamily="18" charset="0"/>
              </a:rPr>
              <a:t>күй) пайда болады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сондықтан </a:t>
            </a:r>
            <a:r>
              <a:rPr lang="ru-RU" dirty="0">
                <a:latin typeface="Times New Roman" panose="02020603050405020304" pitchFamily="18" charset="0"/>
                <a:cs typeface="Times New Roman" panose="02020603050405020304" pitchFamily="18" charset="0"/>
              </a:rPr>
              <a:t>импульс </a:t>
            </a:r>
            <a:r>
              <a:rPr lang="ru-RU" dirty="0" err="1">
                <a:latin typeface="Times New Roman" panose="02020603050405020304" pitchFamily="18" charset="0"/>
                <a:cs typeface="Times New Roman" panose="02020603050405020304" pitchFamily="18" charset="0"/>
              </a:rPr>
              <a:t>кері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бағытта тарамайды</a:t>
            </a:r>
            <a:r>
              <a:rPr lang="ru-RU" dirty="0">
                <a:latin typeface="Times New Roman" panose="02020603050405020304" pitchFamily="18" charset="0"/>
                <a:cs typeface="Times New Roman" panose="02020603050405020304" pitchFamily="18" charset="0"/>
              </a:rPr>
              <a:t>.</a:t>
            </a:r>
          </a:p>
          <a:p>
            <a:r>
              <a:rPr lang="kk-KZ" dirty="0">
                <a:latin typeface="Times New Roman" panose="02020603050405020304" pitchFamily="18" charset="0"/>
                <a:cs typeface="Times New Roman" panose="02020603050405020304" pitchFamily="18" charset="0"/>
              </a:rPr>
              <a:t>Қозудың мұндай сипаты </a:t>
            </a:r>
            <a:r>
              <a:rPr lang="kk-KZ" b="1" dirty="0">
                <a:latin typeface="Times New Roman" panose="02020603050405020304" pitchFamily="18" charset="0"/>
                <a:cs typeface="Times New Roman" panose="02020603050405020304" pitchFamily="18" charset="0"/>
              </a:rPr>
              <a:t>миелин</a:t>
            </a:r>
            <a:r>
              <a:rPr lang="ru-RU" b="1" dirty="0">
                <a:latin typeface="Times New Roman" panose="02020603050405020304" pitchFamily="18" charset="0"/>
                <a:cs typeface="Times New Roman" panose="02020603050405020304" pitchFamily="18" charset="0"/>
              </a:rPr>
              <a:t>ден</a:t>
            </a:r>
            <a:r>
              <a:rPr lang="kk-KZ" b="1" dirty="0">
                <a:latin typeface="Times New Roman" panose="02020603050405020304" pitchFamily="18" charset="0"/>
                <a:cs typeface="Times New Roman" panose="02020603050405020304" pitchFamily="18" charset="0"/>
              </a:rPr>
              <a:t>беген</a:t>
            </a:r>
            <a:r>
              <a:rPr lang="kk-KZ" dirty="0">
                <a:latin typeface="Times New Roman" panose="02020603050405020304" pitchFamily="18" charset="0"/>
                <a:cs typeface="Times New Roman" panose="02020603050405020304" pitchFamily="18" charset="0"/>
              </a:rPr>
              <a:t> жүйке талшығына тән.</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Әдетте, ауырсынғаны, температурасы туралы ақпарат жеткізетін талшықтар миелинденбеген болады. Олар баяу жұмыс жасайтын ішкі мүшелер-қуық, ішек және т.б. басқарады.</a:t>
            </a:r>
            <a:endParaRPr lang="ru-RU" dirty="0">
              <a:latin typeface="Times New Roman" panose="02020603050405020304" pitchFamily="18" charset="0"/>
              <a:cs typeface="Times New Roman" panose="02020603050405020304" pitchFamily="18" charset="0"/>
            </a:endParaRPr>
          </a:p>
          <a:p>
            <a:endParaRPr lang="ru-RU" dirty="0"/>
          </a:p>
        </p:txBody>
      </p:sp>
      <p:pic>
        <p:nvPicPr>
          <p:cNvPr id="4" name="Объект 4"/>
          <p:cNvPicPr>
            <a:picLocks noChangeAspect="1"/>
          </p:cNvPicPr>
          <p:nvPr/>
        </p:nvPicPr>
        <p:blipFill>
          <a:blip r:embed="rId3"/>
          <a:stretch>
            <a:fillRect/>
          </a:stretch>
        </p:blipFill>
        <p:spPr>
          <a:xfrm>
            <a:off x="6765439" y="1484785"/>
            <a:ext cx="2180690" cy="2520280"/>
          </a:xfrm>
          <a:prstGeom prst="rect">
            <a:avLst/>
          </a:prstGeom>
        </p:spPr>
      </p:pic>
    </p:spTree>
    <p:extLst>
      <p:ext uri="{BB962C8B-B14F-4D97-AF65-F5344CB8AC3E}">
        <p14:creationId xmlns:p14="http://schemas.microsoft.com/office/powerpoint/2010/main" val="3285916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3"/>
          <p:cNvSpPr>
            <a:spLocks noGrp="1"/>
          </p:cNvSpPr>
          <p:nvPr>
            <p:ph idx="1"/>
          </p:nvPr>
        </p:nvSpPr>
        <p:spPr/>
        <p:txBody>
          <a:bodyPr/>
          <a:lstStyle/>
          <a:p>
            <a:pPr algn="just">
              <a:buFont typeface="Arial" pitchFamily="34" charset="0"/>
              <a:buNone/>
            </a:pPr>
            <a:r>
              <a:rPr lang="ru-RU" altLang="ru-RU" b="1" dirty="0">
                <a:solidFill>
                  <a:srgbClr val="002060"/>
                </a:solidFill>
              </a:rPr>
              <a:t>            </a:t>
            </a:r>
            <a:r>
              <a:rPr lang="kk-KZ" altLang="ru-RU" b="1" u="sng" dirty="0">
                <a:cs typeface="Times New Roman" pitchFamily="18" charset="0"/>
              </a:rPr>
              <a:t>Тыныштық потенциалы</a:t>
            </a:r>
            <a:r>
              <a:rPr lang="kk-KZ" altLang="ru-RU" b="1" dirty="0">
                <a:cs typeface="Times New Roman" pitchFamily="18" charset="0"/>
              </a:rPr>
              <a:t> немесе </a:t>
            </a:r>
            <a:r>
              <a:rPr lang="kk-KZ" altLang="ru-RU" b="1" u="sng" dirty="0">
                <a:cs typeface="Times New Roman" pitchFamily="18" charset="0"/>
              </a:rPr>
              <a:t>м</a:t>
            </a:r>
            <a:r>
              <a:rPr lang="ru-RU" altLang="ru-RU" b="1" u="sng" dirty="0" err="1"/>
              <a:t>ембраналық</a:t>
            </a:r>
            <a:r>
              <a:rPr lang="ru-RU" altLang="ru-RU" b="1" u="sng" dirty="0"/>
              <a:t> потенциал</a:t>
            </a:r>
            <a:r>
              <a:rPr lang="ru-RU" altLang="ru-RU" b="1" dirty="0"/>
              <a:t> </a:t>
            </a:r>
            <a:r>
              <a:rPr lang="ru-RU" altLang="ru-RU" b="1" dirty="0" err="1"/>
              <a:t>тыныштық</a:t>
            </a:r>
            <a:r>
              <a:rPr lang="ru-RU" altLang="ru-RU" b="1" dirty="0"/>
              <a:t> </a:t>
            </a:r>
            <a:r>
              <a:rPr lang="ru-RU" altLang="ru-RU" b="1" dirty="0" err="1"/>
              <a:t>күйдегі</a:t>
            </a:r>
            <a:r>
              <a:rPr lang="ru-RU" altLang="ru-RU" b="1" dirty="0"/>
              <a:t> </a:t>
            </a:r>
            <a:r>
              <a:rPr lang="ru-RU" altLang="ru-RU" b="1" dirty="0" err="1"/>
              <a:t>жасуша</a:t>
            </a:r>
            <a:r>
              <a:rPr lang="ru-RU" altLang="ru-RU" b="1" dirty="0"/>
              <a:t> </a:t>
            </a:r>
            <a:r>
              <a:rPr lang="ru-RU" altLang="ru-RU" b="1" dirty="0" err="1"/>
              <a:t>мембранасының</a:t>
            </a:r>
            <a:r>
              <a:rPr lang="ru-RU" altLang="ru-RU" b="1" dirty="0"/>
              <a:t> </a:t>
            </a:r>
            <a:r>
              <a:rPr lang="ru-RU" altLang="ru-RU" b="1" dirty="0" err="1"/>
              <a:t>сыртқы</a:t>
            </a:r>
            <a:r>
              <a:rPr lang="ru-RU" altLang="ru-RU" b="1" dirty="0"/>
              <a:t> </a:t>
            </a:r>
            <a:r>
              <a:rPr lang="ru-RU" altLang="ru-RU" b="1" dirty="0" err="1"/>
              <a:t>бетінің</a:t>
            </a:r>
            <a:r>
              <a:rPr lang="ru-RU" altLang="ru-RU" b="1" dirty="0"/>
              <a:t> </a:t>
            </a:r>
            <a:r>
              <a:rPr lang="ru-RU" altLang="ru-RU" b="1" dirty="0" err="1"/>
              <a:t>оң</a:t>
            </a:r>
            <a:r>
              <a:rPr lang="ru-RU" altLang="ru-RU" b="1" dirty="0"/>
              <a:t> </a:t>
            </a:r>
            <a:r>
              <a:rPr lang="ru-RU" altLang="ru-RU" b="1" dirty="0" err="1"/>
              <a:t>электр</a:t>
            </a:r>
            <a:r>
              <a:rPr lang="ru-RU" altLang="ru-RU" b="1" dirty="0"/>
              <a:t> </a:t>
            </a:r>
            <a:r>
              <a:rPr lang="ru-RU" altLang="ru-RU" b="1" dirty="0" err="1"/>
              <a:t>зарядты</a:t>
            </a:r>
            <a:r>
              <a:rPr lang="ru-RU" altLang="ru-RU" b="1" dirty="0"/>
              <a:t>, ал </a:t>
            </a:r>
            <a:r>
              <a:rPr lang="ru-RU" altLang="ru-RU" b="1" dirty="0" err="1"/>
              <a:t>ішкі</a:t>
            </a:r>
            <a:r>
              <a:rPr lang="ru-RU" altLang="ru-RU" b="1" dirty="0"/>
              <a:t> </a:t>
            </a:r>
            <a:r>
              <a:rPr lang="ru-RU" altLang="ru-RU" b="1" dirty="0" err="1"/>
              <a:t>бетінің</a:t>
            </a:r>
            <a:r>
              <a:rPr lang="ru-RU" altLang="ru-RU" b="1" dirty="0"/>
              <a:t> (</a:t>
            </a:r>
            <a:r>
              <a:rPr lang="ru-RU" altLang="ru-RU" b="1" dirty="0" err="1"/>
              <a:t>цитоплазмасының</a:t>
            </a:r>
            <a:r>
              <a:rPr lang="ru-RU" altLang="ru-RU" b="1" dirty="0"/>
              <a:t>) </a:t>
            </a:r>
            <a:r>
              <a:rPr lang="ru-RU" altLang="ru-RU" b="1" dirty="0" err="1"/>
              <a:t>онымен</a:t>
            </a:r>
            <a:r>
              <a:rPr lang="ru-RU" altLang="ru-RU" b="1" dirty="0"/>
              <a:t> </a:t>
            </a:r>
            <a:r>
              <a:rPr lang="ru-RU" altLang="ru-RU" b="1" dirty="0" err="1"/>
              <a:t>салыстырғанда</a:t>
            </a:r>
            <a:r>
              <a:rPr lang="ru-RU" altLang="ru-RU" b="1" dirty="0"/>
              <a:t> </a:t>
            </a:r>
            <a:r>
              <a:rPr lang="ru-RU" altLang="ru-RU" b="1" dirty="0" err="1"/>
              <a:t>теріс</a:t>
            </a:r>
            <a:r>
              <a:rPr lang="ru-RU" altLang="ru-RU" b="1" dirty="0"/>
              <a:t> </a:t>
            </a:r>
            <a:r>
              <a:rPr lang="ru-RU" altLang="ru-RU" b="1" dirty="0" err="1"/>
              <a:t>электр</a:t>
            </a:r>
            <a:r>
              <a:rPr lang="ru-RU" altLang="ru-RU" b="1" dirty="0"/>
              <a:t> заряды </a:t>
            </a:r>
            <a:r>
              <a:rPr lang="ru-RU" altLang="ru-RU" b="1" dirty="0" err="1"/>
              <a:t>болатындығынан</a:t>
            </a:r>
            <a:r>
              <a:rPr lang="ru-RU" altLang="ru-RU" b="1" dirty="0"/>
              <a:t> </a:t>
            </a:r>
            <a:r>
              <a:rPr lang="ru-RU" altLang="ru-RU" b="1" dirty="0" err="1"/>
              <a:t>туатын</a:t>
            </a:r>
            <a:r>
              <a:rPr lang="ru-RU" altLang="ru-RU" b="1" dirty="0"/>
              <a:t> </a:t>
            </a:r>
            <a:r>
              <a:rPr lang="ru-RU" altLang="ru-RU" b="1" dirty="0" err="1"/>
              <a:t>айырманың</a:t>
            </a:r>
            <a:r>
              <a:rPr lang="ru-RU" altLang="ru-RU" b="1" dirty="0"/>
              <a:t> </a:t>
            </a:r>
            <a:r>
              <a:rPr lang="ru-RU" altLang="ru-RU" b="1" dirty="0" err="1"/>
              <a:t>нәтижесі</a:t>
            </a:r>
            <a:r>
              <a:rPr lang="ru-RU" altLang="ru-RU" b="1" dirty="0"/>
              <a:t>. </a:t>
            </a:r>
            <a:r>
              <a:rPr lang="ru-RU" altLang="ru-RU" b="1" dirty="0">
                <a:solidFill>
                  <a:srgbClr val="002060"/>
                </a:solidFill>
              </a:rPr>
              <a:t/>
            </a:r>
            <a:br>
              <a:rPr lang="ru-RU" altLang="ru-RU" b="1" dirty="0">
                <a:solidFill>
                  <a:srgbClr val="002060"/>
                </a:solidFill>
              </a:rPr>
            </a:br>
            <a:endParaRPr lang="ru-RU" altLang="ru-RU" b="1" dirty="0">
              <a:solidFill>
                <a:srgbClr val="002060"/>
              </a:solidFill>
            </a:endParaRPr>
          </a:p>
        </p:txBody>
      </p:sp>
    </p:spTree>
    <p:extLst>
      <p:ext uri="{BB962C8B-B14F-4D97-AF65-F5344CB8AC3E}">
        <p14:creationId xmlns:p14="http://schemas.microsoft.com/office/powerpoint/2010/main" val="4035930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13508"/>
            <a:ext cx="8064896" cy="5903154"/>
          </a:xfrm>
          <a:prstGeom prst="rect">
            <a:avLst/>
          </a:prstGeom>
        </p:spPr>
        <p:txBody>
          <a:bodyPr wrap="square">
            <a:spAutoFit/>
          </a:bodyPr>
          <a:lstStyle/>
          <a:p>
            <a:pPr marL="342900" indent="-342900" algn="ctr" eaLnBrk="0" fontAlgn="base" hangingPunct="0">
              <a:spcBef>
                <a:spcPct val="20000"/>
              </a:spcBef>
              <a:spcAft>
                <a:spcPct val="0"/>
              </a:spcAft>
            </a:pPr>
            <a:endParaRPr lang="ru-RU" altLang="ru-RU" sz="3200" b="1" dirty="0">
              <a:solidFill>
                <a:srgbClr val="002060"/>
              </a:solidFill>
              <a:latin typeface="Times New Roman"/>
            </a:endParaRPr>
          </a:p>
          <a:p>
            <a:pPr marL="342900" indent="-342900" algn="ctr" eaLnBrk="0" fontAlgn="base" hangingPunct="0">
              <a:spcBef>
                <a:spcPct val="20000"/>
              </a:spcBef>
              <a:spcAft>
                <a:spcPct val="0"/>
              </a:spcAft>
            </a:pPr>
            <a:endParaRPr lang="ru-RU" altLang="ru-RU" sz="3200" b="1" dirty="0">
              <a:solidFill>
                <a:srgbClr val="002060"/>
              </a:solidFill>
              <a:latin typeface="Times New Roman"/>
            </a:endParaRPr>
          </a:p>
          <a:p>
            <a:pPr marL="342900" indent="-342900" algn="ctr" eaLnBrk="0" fontAlgn="base" hangingPunct="0">
              <a:spcBef>
                <a:spcPct val="20000"/>
              </a:spcBef>
              <a:spcAft>
                <a:spcPct val="0"/>
              </a:spcAft>
            </a:pPr>
            <a:endParaRPr lang="ru-RU" altLang="ru-RU" sz="3200" b="1" dirty="0">
              <a:solidFill>
                <a:srgbClr val="002060"/>
              </a:solidFill>
              <a:latin typeface="Times New Roman"/>
            </a:endParaRPr>
          </a:p>
          <a:p>
            <a:pPr marL="342900" indent="-342900" algn="ctr" eaLnBrk="0" fontAlgn="base" hangingPunct="0">
              <a:spcBef>
                <a:spcPct val="20000"/>
              </a:spcBef>
              <a:spcAft>
                <a:spcPct val="0"/>
              </a:spcAft>
            </a:pPr>
            <a:r>
              <a:rPr lang="ru-RU" altLang="ru-RU" sz="3200" b="1" dirty="0" err="1">
                <a:solidFill>
                  <a:prstClr val="black"/>
                </a:solidFill>
                <a:latin typeface="Times New Roman"/>
              </a:rPr>
              <a:t>Мембраналық</a:t>
            </a:r>
            <a:r>
              <a:rPr lang="ru-RU" altLang="ru-RU" sz="3200" b="1" dirty="0">
                <a:solidFill>
                  <a:prstClr val="black"/>
                </a:solidFill>
                <a:latin typeface="Times New Roman"/>
              </a:rPr>
              <a:t> </a:t>
            </a:r>
            <a:r>
              <a:rPr lang="ru-RU" altLang="ru-RU" sz="3200" b="1" dirty="0" err="1">
                <a:solidFill>
                  <a:prstClr val="black"/>
                </a:solidFill>
                <a:latin typeface="Times New Roman"/>
              </a:rPr>
              <a:t>потенциалдың</a:t>
            </a:r>
            <a:r>
              <a:rPr lang="ru-RU" altLang="ru-RU" sz="3200" b="1" dirty="0">
                <a:solidFill>
                  <a:prstClr val="black"/>
                </a:solidFill>
                <a:latin typeface="Times New Roman"/>
              </a:rPr>
              <a:t> </a:t>
            </a:r>
            <a:r>
              <a:rPr lang="ru-RU" altLang="ru-RU" sz="3200" b="1" dirty="0" err="1">
                <a:solidFill>
                  <a:prstClr val="black"/>
                </a:solidFill>
                <a:latin typeface="Times New Roman"/>
              </a:rPr>
              <a:t>туындау</a:t>
            </a:r>
            <a:r>
              <a:rPr lang="ru-RU" altLang="ru-RU" sz="3200" b="1" dirty="0">
                <a:solidFill>
                  <a:prstClr val="black"/>
                </a:solidFill>
                <a:latin typeface="Times New Roman"/>
              </a:rPr>
              <a:t> </a:t>
            </a:r>
            <a:r>
              <a:rPr lang="ru-RU" altLang="ru-RU" sz="3200" b="1" dirty="0" err="1">
                <a:solidFill>
                  <a:prstClr val="black"/>
                </a:solidFill>
                <a:latin typeface="Times New Roman"/>
              </a:rPr>
              <a:t>механизмі</a:t>
            </a:r>
            <a:r>
              <a:rPr lang="ru-RU" altLang="ru-RU" sz="3200" b="1" dirty="0">
                <a:solidFill>
                  <a:prstClr val="black"/>
                </a:solidFill>
                <a:latin typeface="Times New Roman"/>
              </a:rPr>
              <a:t>.</a:t>
            </a:r>
          </a:p>
          <a:p>
            <a:pPr marL="342900" indent="-342900" algn="just" eaLnBrk="0" fontAlgn="base" hangingPunct="0">
              <a:spcBef>
                <a:spcPct val="20000"/>
              </a:spcBef>
              <a:spcAft>
                <a:spcPct val="0"/>
              </a:spcAft>
            </a:pPr>
            <a:r>
              <a:rPr lang="ru-RU" altLang="ru-RU" sz="3200" dirty="0">
                <a:solidFill>
                  <a:prstClr val="black"/>
                </a:solidFill>
                <a:latin typeface="Times New Roman"/>
              </a:rPr>
              <a:t>      </a:t>
            </a:r>
            <a:r>
              <a:rPr lang="en-US" altLang="ru-RU" sz="3200" dirty="0">
                <a:solidFill>
                  <a:prstClr val="black"/>
                </a:solidFill>
                <a:latin typeface="Times New Roman"/>
              </a:rPr>
              <a:t>Na-</a:t>
            </a:r>
            <a:r>
              <a:rPr lang="ru-RU" altLang="ru-RU" sz="3200" dirty="0">
                <a:solidFill>
                  <a:prstClr val="black"/>
                </a:solidFill>
                <a:latin typeface="Times New Roman"/>
              </a:rPr>
              <a:t>К насосы  </a:t>
            </a:r>
            <a:r>
              <a:rPr lang="en-US" altLang="ru-RU" sz="3200" dirty="0">
                <a:solidFill>
                  <a:prstClr val="black"/>
                </a:solidFill>
                <a:latin typeface="Times New Roman"/>
              </a:rPr>
              <a:t>N</a:t>
            </a:r>
            <a:r>
              <a:rPr lang="ru-RU" altLang="ru-RU" sz="3200" dirty="0">
                <a:solidFill>
                  <a:prstClr val="black"/>
                </a:solidFill>
                <a:latin typeface="Times New Roman"/>
              </a:rPr>
              <a:t>а+ </a:t>
            </a:r>
            <a:r>
              <a:rPr lang="ru-RU" altLang="ru-RU" sz="3200" dirty="0" err="1">
                <a:solidFill>
                  <a:prstClr val="black"/>
                </a:solidFill>
                <a:latin typeface="Times New Roman"/>
              </a:rPr>
              <a:t>іштен</a:t>
            </a:r>
            <a:r>
              <a:rPr lang="ru-RU" altLang="ru-RU" sz="3200" dirty="0">
                <a:solidFill>
                  <a:prstClr val="black"/>
                </a:solidFill>
                <a:latin typeface="Times New Roman"/>
              </a:rPr>
              <a:t> </a:t>
            </a:r>
            <a:r>
              <a:rPr lang="ru-RU" altLang="ru-RU" sz="3200" dirty="0" err="1">
                <a:solidFill>
                  <a:prstClr val="black"/>
                </a:solidFill>
                <a:latin typeface="Times New Roman"/>
              </a:rPr>
              <a:t>сыртқа</a:t>
            </a:r>
            <a:r>
              <a:rPr lang="ru-RU" altLang="ru-RU" sz="3200" dirty="0">
                <a:solidFill>
                  <a:prstClr val="black"/>
                </a:solidFill>
                <a:latin typeface="Times New Roman"/>
              </a:rPr>
              <a:t> </a:t>
            </a:r>
            <a:r>
              <a:rPr lang="ru-RU" altLang="ru-RU" sz="3200" dirty="0" err="1">
                <a:solidFill>
                  <a:prstClr val="black"/>
                </a:solidFill>
                <a:latin typeface="Times New Roman"/>
              </a:rPr>
              <a:t>қарай</a:t>
            </a:r>
            <a:r>
              <a:rPr lang="ru-RU" altLang="ru-RU" sz="3200" dirty="0">
                <a:solidFill>
                  <a:prstClr val="black"/>
                </a:solidFill>
                <a:latin typeface="Times New Roman"/>
              </a:rPr>
              <a:t> </a:t>
            </a:r>
            <a:r>
              <a:rPr lang="ru-RU" altLang="ru-RU" sz="3200" dirty="0" err="1">
                <a:solidFill>
                  <a:prstClr val="black"/>
                </a:solidFill>
                <a:latin typeface="Times New Roman"/>
              </a:rPr>
              <a:t>сорып</a:t>
            </a:r>
            <a:r>
              <a:rPr lang="ru-RU" altLang="ru-RU" sz="3200" dirty="0">
                <a:solidFill>
                  <a:prstClr val="black"/>
                </a:solidFill>
                <a:latin typeface="Times New Roman"/>
              </a:rPr>
              <a:t>, К+ </a:t>
            </a:r>
            <a:r>
              <a:rPr lang="ru-RU" altLang="ru-RU" sz="3200" dirty="0" err="1">
                <a:solidFill>
                  <a:prstClr val="black"/>
                </a:solidFill>
                <a:latin typeface="Times New Roman"/>
              </a:rPr>
              <a:t>сырттан</a:t>
            </a:r>
            <a:r>
              <a:rPr lang="ru-RU" altLang="ru-RU" sz="3200" dirty="0">
                <a:solidFill>
                  <a:prstClr val="black"/>
                </a:solidFill>
                <a:latin typeface="Times New Roman"/>
              </a:rPr>
              <a:t> </a:t>
            </a:r>
            <a:r>
              <a:rPr lang="ru-RU" altLang="ru-RU" sz="3200" dirty="0" err="1">
                <a:solidFill>
                  <a:prstClr val="black"/>
                </a:solidFill>
                <a:latin typeface="Times New Roman"/>
              </a:rPr>
              <a:t>ішке</a:t>
            </a:r>
            <a:r>
              <a:rPr lang="ru-RU" altLang="ru-RU" sz="3200" dirty="0">
                <a:solidFill>
                  <a:prstClr val="black"/>
                </a:solidFill>
                <a:latin typeface="Times New Roman"/>
              </a:rPr>
              <a:t> </a:t>
            </a:r>
            <a:r>
              <a:rPr lang="ru-RU" altLang="ru-RU" sz="3200" dirty="0" err="1">
                <a:solidFill>
                  <a:prstClr val="black"/>
                </a:solidFill>
                <a:latin typeface="Times New Roman"/>
              </a:rPr>
              <a:t>қарай</a:t>
            </a:r>
            <a:r>
              <a:rPr lang="ru-RU" altLang="ru-RU" sz="3200" dirty="0">
                <a:solidFill>
                  <a:prstClr val="black"/>
                </a:solidFill>
                <a:latin typeface="Times New Roman"/>
              </a:rPr>
              <a:t> </a:t>
            </a:r>
            <a:r>
              <a:rPr lang="ru-RU" altLang="ru-RU" sz="3200" dirty="0" err="1">
                <a:solidFill>
                  <a:prstClr val="black"/>
                </a:solidFill>
                <a:latin typeface="Times New Roman"/>
              </a:rPr>
              <a:t>айдайды</a:t>
            </a:r>
            <a:r>
              <a:rPr lang="ru-RU" altLang="ru-RU" sz="3200" dirty="0">
                <a:solidFill>
                  <a:prstClr val="black"/>
                </a:solidFill>
                <a:latin typeface="Times New Roman"/>
              </a:rPr>
              <a:t>. </a:t>
            </a:r>
            <a:r>
              <a:rPr lang="ru-RU" altLang="ru-RU" sz="3200" dirty="0" err="1">
                <a:solidFill>
                  <a:prstClr val="black"/>
                </a:solidFill>
                <a:latin typeface="Times New Roman"/>
              </a:rPr>
              <a:t>Нәтижесінде</a:t>
            </a:r>
            <a:r>
              <a:rPr lang="ru-RU" altLang="ru-RU" sz="3200" dirty="0">
                <a:solidFill>
                  <a:prstClr val="black"/>
                </a:solidFill>
                <a:latin typeface="Times New Roman"/>
              </a:rPr>
              <a:t> натрий </a:t>
            </a:r>
            <a:r>
              <a:rPr lang="ru-RU" altLang="ru-RU" sz="3200" dirty="0" err="1">
                <a:solidFill>
                  <a:prstClr val="black"/>
                </a:solidFill>
                <a:latin typeface="Times New Roman"/>
              </a:rPr>
              <a:t>және</a:t>
            </a:r>
            <a:r>
              <a:rPr lang="ru-RU" altLang="ru-RU" sz="3200" dirty="0">
                <a:solidFill>
                  <a:prstClr val="black"/>
                </a:solidFill>
                <a:latin typeface="Times New Roman"/>
              </a:rPr>
              <a:t> калий </a:t>
            </a:r>
            <a:r>
              <a:rPr lang="ru-RU" altLang="ru-RU" sz="3200" dirty="0" err="1">
                <a:solidFill>
                  <a:prstClr val="black"/>
                </a:solidFill>
                <a:latin typeface="Times New Roman"/>
              </a:rPr>
              <a:t>иондары</a:t>
            </a:r>
            <a:r>
              <a:rPr lang="ru-RU" altLang="ru-RU" sz="3200" dirty="0">
                <a:solidFill>
                  <a:prstClr val="black"/>
                </a:solidFill>
                <a:latin typeface="Times New Roman"/>
              </a:rPr>
              <a:t> </a:t>
            </a:r>
            <a:r>
              <a:rPr lang="ru-RU" altLang="ru-RU" sz="3200" dirty="0" err="1">
                <a:solidFill>
                  <a:prstClr val="black"/>
                </a:solidFill>
                <a:latin typeface="Times New Roman"/>
              </a:rPr>
              <a:t>концентрациясының</a:t>
            </a:r>
            <a:r>
              <a:rPr lang="ru-RU" altLang="ru-RU" sz="3200" dirty="0">
                <a:solidFill>
                  <a:prstClr val="black"/>
                </a:solidFill>
                <a:latin typeface="Times New Roman"/>
              </a:rPr>
              <a:t> </a:t>
            </a:r>
            <a:r>
              <a:rPr lang="ru-RU" altLang="ru-RU" sz="3200" dirty="0" err="1">
                <a:solidFill>
                  <a:prstClr val="black"/>
                </a:solidFill>
                <a:latin typeface="Times New Roman"/>
              </a:rPr>
              <a:t>градиенті</a:t>
            </a:r>
            <a:r>
              <a:rPr lang="ru-RU" altLang="ru-RU" sz="3200" dirty="0">
                <a:solidFill>
                  <a:prstClr val="black"/>
                </a:solidFill>
                <a:latin typeface="Times New Roman"/>
              </a:rPr>
              <a:t> </a:t>
            </a:r>
            <a:r>
              <a:rPr lang="ru-RU" altLang="ru-RU" sz="3200" dirty="0" err="1">
                <a:solidFill>
                  <a:prstClr val="black"/>
                </a:solidFill>
                <a:latin typeface="Times New Roman"/>
              </a:rPr>
              <a:t>сақталынып</a:t>
            </a:r>
            <a:r>
              <a:rPr lang="ru-RU" altLang="ru-RU" sz="3200" dirty="0">
                <a:solidFill>
                  <a:prstClr val="black"/>
                </a:solidFill>
                <a:latin typeface="Times New Roman"/>
              </a:rPr>
              <a:t>, </a:t>
            </a:r>
            <a:r>
              <a:rPr lang="ru-RU" altLang="ru-RU" sz="3200" dirty="0" err="1">
                <a:solidFill>
                  <a:prstClr val="black"/>
                </a:solidFill>
                <a:latin typeface="Times New Roman"/>
              </a:rPr>
              <a:t>потенциалдар</a:t>
            </a:r>
            <a:r>
              <a:rPr lang="ru-RU" altLang="ru-RU" sz="3200" dirty="0">
                <a:solidFill>
                  <a:prstClr val="black"/>
                </a:solidFill>
                <a:latin typeface="Times New Roman"/>
              </a:rPr>
              <a:t> </a:t>
            </a:r>
            <a:r>
              <a:rPr lang="ru-RU" altLang="ru-RU" sz="3200" dirty="0" err="1">
                <a:solidFill>
                  <a:prstClr val="black"/>
                </a:solidFill>
                <a:latin typeface="Times New Roman"/>
              </a:rPr>
              <a:t>айырмасы</a:t>
            </a:r>
            <a:r>
              <a:rPr lang="ru-RU" altLang="ru-RU" sz="3200" dirty="0">
                <a:solidFill>
                  <a:prstClr val="black"/>
                </a:solidFill>
                <a:latin typeface="Times New Roman"/>
              </a:rPr>
              <a:t> </a:t>
            </a:r>
            <a:r>
              <a:rPr lang="ru-RU" altLang="ru-RU" sz="3200" dirty="0" err="1">
                <a:solidFill>
                  <a:prstClr val="black"/>
                </a:solidFill>
                <a:latin typeface="Times New Roman"/>
              </a:rPr>
              <a:t>ұсталынып</a:t>
            </a:r>
            <a:r>
              <a:rPr lang="ru-RU" altLang="ru-RU" sz="3200" dirty="0">
                <a:solidFill>
                  <a:prstClr val="black"/>
                </a:solidFill>
                <a:latin typeface="Times New Roman"/>
              </a:rPr>
              <a:t> </a:t>
            </a:r>
            <a:r>
              <a:rPr lang="ru-RU" altLang="ru-RU" sz="3200" dirty="0" err="1">
                <a:solidFill>
                  <a:prstClr val="black"/>
                </a:solidFill>
                <a:latin typeface="Times New Roman"/>
              </a:rPr>
              <a:t>тұрады</a:t>
            </a:r>
            <a:r>
              <a:rPr lang="ru-RU" altLang="ru-RU" sz="3200" dirty="0">
                <a:solidFill>
                  <a:prstClr val="black"/>
                </a:solidFill>
                <a:latin typeface="Times New Roman"/>
              </a:rPr>
              <a:t>. </a:t>
            </a:r>
          </a:p>
        </p:txBody>
      </p:sp>
    </p:spTree>
    <p:extLst>
      <p:ext uri="{BB962C8B-B14F-4D97-AF65-F5344CB8AC3E}">
        <p14:creationId xmlns:p14="http://schemas.microsoft.com/office/powerpoint/2010/main" val="1542165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9"/>
          <p:cNvSpPr>
            <a:spLocks noChangeArrowheads="1"/>
          </p:cNvSpPr>
          <p:nvPr/>
        </p:nvSpPr>
        <p:spPr bwMode="auto">
          <a:xfrm>
            <a:off x="2571816" y="428625"/>
            <a:ext cx="62150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eaLnBrk="1" fontAlgn="base" hangingPunct="1">
              <a:spcBef>
                <a:spcPct val="0"/>
              </a:spcBef>
              <a:spcAft>
                <a:spcPct val="0"/>
              </a:spcAft>
            </a:pPr>
            <a:r>
              <a:rPr lang="ru-RU" altLang="ru-RU" sz="2800">
                <a:solidFill>
                  <a:prstClr val="black"/>
                </a:solidFill>
                <a:latin typeface="Times New Roman" pitchFamily="18" charset="0"/>
                <a:cs typeface="Times New Roman" pitchFamily="18" charset="0"/>
              </a:rPr>
              <a:t>Натрий-калийлі насосы - </a:t>
            </a:r>
            <a:r>
              <a:rPr lang="en-US" altLang="ru-RU" sz="2800" b="1">
                <a:solidFill>
                  <a:prstClr val="black"/>
                </a:solidFill>
                <a:latin typeface="Times New Roman" pitchFamily="18" charset="0"/>
                <a:cs typeface="Times New Roman" pitchFamily="18" charset="0"/>
              </a:rPr>
              <a:t>K</a:t>
            </a:r>
            <a:r>
              <a:rPr lang="ru-RU" altLang="ru-RU" sz="2800" b="1" baseline="30000">
                <a:solidFill>
                  <a:prstClr val="black"/>
                </a:solidFill>
                <a:latin typeface="Times New Roman" pitchFamily="18" charset="0"/>
                <a:cs typeface="Times New Roman" pitchFamily="18" charset="0"/>
              </a:rPr>
              <a:t>+  </a:t>
            </a:r>
            <a:r>
              <a:rPr lang="ru-RU" altLang="ru-RU" sz="2800" b="1">
                <a:solidFill>
                  <a:prstClr val="black"/>
                </a:solidFill>
                <a:latin typeface="Times New Roman" pitchFamily="18" charset="0"/>
                <a:cs typeface="Times New Roman" pitchFamily="18" charset="0"/>
              </a:rPr>
              <a:t>/</a:t>
            </a:r>
            <a:r>
              <a:rPr lang="ru-RU" altLang="ru-RU" sz="2800">
                <a:solidFill>
                  <a:prstClr val="black"/>
                </a:solidFill>
                <a:latin typeface="Times New Roman" pitchFamily="18" charset="0"/>
                <a:cs typeface="Times New Roman" pitchFamily="18" charset="0"/>
              </a:rPr>
              <a:t>Na</a:t>
            </a:r>
            <a:r>
              <a:rPr lang="ru-RU" altLang="ru-RU" sz="2800" b="1" baseline="30000">
                <a:solidFill>
                  <a:prstClr val="black"/>
                </a:solidFill>
                <a:latin typeface="Times New Roman" pitchFamily="18" charset="0"/>
                <a:cs typeface="Times New Roman" pitchFamily="18" charset="0"/>
              </a:rPr>
              <a:t> +</a:t>
            </a:r>
            <a:r>
              <a:rPr lang="ru-RU" altLang="ru-RU" sz="2800">
                <a:solidFill>
                  <a:prstClr val="black"/>
                </a:solidFill>
                <a:latin typeface="Times New Roman" pitchFamily="18" charset="0"/>
                <a:cs typeface="Times New Roman" pitchFamily="18" charset="0"/>
              </a:rPr>
              <a:t>                               </a:t>
            </a:r>
            <a:r>
              <a:rPr lang="en-US" altLang="ru-RU" sz="2800" b="1">
                <a:solidFill>
                  <a:prstClr val="black"/>
                </a:solidFill>
                <a:latin typeface="Times New Roman" pitchFamily="18" charset="0"/>
                <a:cs typeface="Times New Roman" pitchFamily="18" charset="0"/>
              </a:rPr>
              <a:t>K</a:t>
            </a:r>
            <a:r>
              <a:rPr lang="ru-RU" altLang="ru-RU" sz="2800" b="1" baseline="30000">
                <a:solidFill>
                  <a:prstClr val="black"/>
                </a:solidFill>
                <a:latin typeface="Times New Roman" pitchFamily="18" charset="0"/>
                <a:cs typeface="Times New Roman" pitchFamily="18" charset="0"/>
              </a:rPr>
              <a:t>+ </a:t>
            </a:r>
            <a:r>
              <a:rPr lang="ru-RU" altLang="ru-RU" sz="2800">
                <a:solidFill>
                  <a:prstClr val="black"/>
                </a:solidFill>
                <a:latin typeface="Times New Roman" pitchFamily="18" charset="0"/>
                <a:cs typeface="Times New Roman" pitchFamily="18" charset="0"/>
              </a:rPr>
              <a:t>- аденозинтрифосфатаза (АТФаза), Na+ сыртқа, ал </a:t>
            </a:r>
            <a:r>
              <a:rPr lang="en-US" altLang="ru-RU" sz="2800" b="1">
                <a:solidFill>
                  <a:prstClr val="black"/>
                </a:solidFill>
                <a:latin typeface="Times New Roman" pitchFamily="18" charset="0"/>
                <a:cs typeface="Times New Roman" pitchFamily="18" charset="0"/>
              </a:rPr>
              <a:t>K</a:t>
            </a:r>
            <a:r>
              <a:rPr lang="ru-RU" altLang="ru-RU" sz="2800" b="1" baseline="30000">
                <a:solidFill>
                  <a:prstClr val="black"/>
                </a:solidFill>
                <a:latin typeface="Times New Roman" pitchFamily="18" charset="0"/>
                <a:cs typeface="Times New Roman" pitchFamily="18" charset="0"/>
              </a:rPr>
              <a:t>+ </a:t>
            </a:r>
            <a:r>
              <a:rPr lang="ru-RU" altLang="ru-RU" sz="2800">
                <a:solidFill>
                  <a:prstClr val="black"/>
                </a:solidFill>
                <a:latin typeface="Times New Roman" pitchFamily="18" charset="0"/>
                <a:cs typeface="Times New Roman" pitchFamily="18" charset="0"/>
              </a:rPr>
              <a:t> ішке тасымалдайды.</a:t>
            </a:r>
          </a:p>
        </p:txBody>
      </p:sp>
      <p:pic>
        <p:nvPicPr>
          <p:cNvPr id="12291" name="Picture 10" descr="Untitled-18 copy"/>
          <p:cNvPicPr>
            <a:picLocks noChangeAspect="1" noChangeArrowheads="1"/>
          </p:cNvPicPr>
          <p:nvPr/>
        </p:nvPicPr>
        <p:blipFill>
          <a:blip r:embed="rId2">
            <a:extLst>
              <a:ext uri="{28A0092B-C50C-407E-A947-70E740481C1C}">
                <a14:useLocalDpi xmlns:a14="http://schemas.microsoft.com/office/drawing/2010/main" val="0"/>
              </a:ext>
            </a:extLst>
          </a:blip>
          <a:srcRect t="43301"/>
          <a:stretch>
            <a:fillRect/>
          </a:stretch>
        </p:blipFill>
        <p:spPr bwMode="auto">
          <a:xfrm>
            <a:off x="357189" y="2214566"/>
            <a:ext cx="8501062"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833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3"/>
          <p:cNvSpPr>
            <a:spLocks noGrp="1"/>
          </p:cNvSpPr>
          <p:nvPr>
            <p:ph type="title"/>
          </p:nvPr>
        </p:nvSpPr>
        <p:spPr>
          <a:xfrm>
            <a:off x="142875" y="3000375"/>
            <a:ext cx="9001125" cy="1143000"/>
          </a:xfrm>
        </p:spPr>
        <p:txBody>
          <a:bodyPr/>
          <a:lstStyle/>
          <a:p>
            <a:pPr algn="l"/>
            <a:r>
              <a:rPr lang="kk-KZ" altLang="ru-RU">
                <a:latin typeface="Times New Roman" pitchFamily="18" charset="0"/>
                <a:cs typeface="Times New Roman" pitchFamily="18" charset="0"/>
              </a:rPr>
              <a:t>     Ішкі ортаның теріс заряды азайса, мембранада деполяризация, </a:t>
            </a:r>
            <a:br>
              <a:rPr lang="kk-KZ" altLang="ru-RU">
                <a:latin typeface="Times New Roman" pitchFamily="18" charset="0"/>
                <a:cs typeface="Times New Roman" pitchFamily="18" charset="0"/>
              </a:rPr>
            </a:br>
            <a:r>
              <a:rPr lang="kk-KZ" altLang="ru-RU">
                <a:latin typeface="Times New Roman" pitchFamily="18" charset="0"/>
                <a:cs typeface="Times New Roman" pitchFamily="18" charset="0"/>
              </a:rPr>
              <a:t>ал керісінше өссе гиперполяризация жүреді.</a:t>
            </a:r>
            <a:r>
              <a:rPr lang="ru-RU" altLang="ru-RU">
                <a:latin typeface="Times New Roman" pitchFamily="18" charset="0"/>
                <a:cs typeface="Times New Roman" pitchFamily="18" charset="0"/>
              </a:rPr>
              <a:t/>
            </a:r>
            <a:br>
              <a:rPr lang="ru-RU" altLang="ru-RU">
                <a:latin typeface="Times New Roman" pitchFamily="18" charset="0"/>
                <a:cs typeface="Times New Roman" pitchFamily="18" charset="0"/>
              </a:rPr>
            </a:br>
            <a:endParaRPr lang="ru-RU" altLang="ru-RU">
              <a:latin typeface="Times New Roman" pitchFamily="18" charset="0"/>
              <a:cs typeface="Times New Roman" pitchFamily="18" charset="0"/>
            </a:endParaRPr>
          </a:p>
        </p:txBody>
      </p:sp>
    </p:spTree>
    <p:extLst>
      <p:ext uri="{BB962C8B-B14F-4D97-AF65-F5344CB8AC3E}">
        <p14:creationId xmlns:p14="http://schemas.microsoft.com/office/powerpoint/2010/main" val="4150127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kk-KZ" b="1" dirty="0">
                <a:latin typeface="Times New Roman" panose="02020603050405020304" pitchFamily="18" charset="0"/>
                <a:cs typeface="Times New Roman" panose="02020603050405020304" pitchFamily="18" charset="0"/>
              </a:rPr>
              <a:t>Тыныштық потенциалы</a:t>
            </a:r>
            <a:endParaRPr lang="ru-RU"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1"/>
          </p:nvPr>
        </p:nvSpPr>
        <p:spPr/>
        <p:txBody>
          <a:bodyPr>
            <a:normAutofit fontScale="92500" lnSpcReduction="20000"/>
          </a:bodyPr>
          <a:lstStyle/>
          <a:p>
            <a:r>
              <a:rPr lang="kk-KZ" dirty="0">
                <a:latin typeface="Times New Roman" panose="02020603050405020304" pitchFamily="18" charset="0"/>
                <a:cs typeface="Times New Roman" panose="02020603050405020304" pitchFamily="18" charset="0"/>
              </a:rPr>
              <a:t>Натрий каналдарының қақпалары активацияланады, ал калий каналдарының қақпалары жабық болады.</a:t>
            </a:r>
          </a:p>
          <a:p>
            <a:r>
              <a:rPr lang="kk-KZ" dirty="0">
                <a:latin typeface="Times New Roman" panose="02020603050405020304" pitchFamily="18" charset="0"/>
                <a:cs typeface="Times New Roman" panose="02020603050405020304" pitchFamily="18" charset="0"/>
              </a:rPr>
              <a:t>Аксонның мембранасы тыныштық потенциалында болады.</a:t>
            </a:r>
          </a:p>
          <a:p>
            <a:r>
              <a:rPr lang="kk-KZ" dirty="0">
                <a:latin typeface="Times New Roman" panose="02020603050405020304" pitchFamily="18" charset="0"/>
                <a:cs typeface="Times New Roman" panose="02020603050405020304" pitchFamily="18" charset="0"/>
              </a:rPr>
              <a:t>Натрий иондары мембрананың сыртында, ал калий иондары цитозольде орналасады.</a:t>
            </a:r>
            <a:endParaRPr lang="ru-RU"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sz="half" idx="2"/>
          </p:nvPr>
        </p:nvPicPr>
        <p:blipFill>
          <a:blip r:embed="rId2"/>
          <a:stretch>
            <a:fillRect/>
          </a:stretch>
        </p:blipFill>
        <p:spPr>
          <a:xfrm>
            <a:off x="4610037" y="2471651"/>
            <a:ext cx="4339601" cy="2255521"/>
          </a:xfrm>
          <a:prstGeom prst="rect">
            <a:avLst/>
          </a:prstGeom>
        </p:spPr>
      </p:pic>
    </p:spTree>
    <p:extLst>
      <p:ext uri="{BB962C8B-B14F-4D97-AF65-F5344CB8AC3E}">
        <p14:creationId xmlns:p14="http://schemas.microsoft.com/office/powerpoint/2010/main" val="2635687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7B783C0A-B7A1-E0A5-1379-49315EAE5C02}"/>
              </a:ext>
            </a:extLst>
          </p:cNvPr>
          <p:cNvSpPr>
            <a:spLocks noGrp="1" noChangeArrowheads="1"/>
          </p:cNvSpPr>
          <p:nvPr>
            <p:ph type="title"/>
          </p:nvPr>
        </p:nvSpPr>
        <p:spPr>
          <a:xfrm>
            <a:off x="899592" y="3429000"/>
            <a:ext cx="7726725" cy="3744912"/>
          </a:xfrm>
        </p:spPr>
        <p:txBody>
          <a:bodyPr/>
          <a:lstStyle/>
          <a:p>
            <a:pPr algn="l" eaLnBrk="1" hangingPunct="1">
              <a:lnSpc>
                <a:spcPct val="90000"/>
              </a:lnSpc>
            </a:pPr>
            <a:r>
              <a:rPr lang="ru-RU" altLang="x-none" sz="2000" dirty="0">
                <a:solidFill>
                  <a:srgbClr val="6600FF"/>
                </a:solidFill>
                <a:latin typeface="Times New Roman" panose="02020603050405020304" pitchFamily="18" charset="0"/>
                <a:cs typeface="Times New Roman" panose="02020603050405020304" pitchFamily="18" charset="0"/>
              </a:rPr>
              <a:t>ОЖЖ </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жүйке</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жасушалардың</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немесе</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нейрондардың</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жиынтығы</a:t>
            </a:r>
            <a:r>
              <a:rPr lang="ru-RU" altLang="x-none" sz="2000" dirty="0">
                <a:latin typeface="Times New Roman" panose="02020603050405020304" pitchFamily="18" charset="0"/>
                <a:cs typeface="Times New Roman" panose="02020603050405020304" pitchFamily="18" charset="0"/>
              </a:rPr>
              <a:t>.</a:t>
            </a:r>
            <a:br>
              <a:rPr lang="ru-RU" altLang="x-none" sz="2000" dirty="0">
                <a:latin typeface="Times New Roman" panose="02020603050405020304" pitchFamily="18" charset="0"/>
                <a:cs typeface="Times New Roman" panose="02020603050405020304" pitchFamily="18" charset="0"/>
              </a:rPr>
            </a:br>
            <a:r>
              <a:rPr lang="ru-RU" altLang="x-none" sz="2000" dirty="0">
                <a:latin typeface="Times New Roman" panose="02020603050405020304" pitchFamily="18" charset="0"/>
                <a:cs typeface="Times New Roman" panose="02020603050405020304" pitchFamily="18" charset="0"/>
              </a:rPr>
              <a:t>    </a:t>
            </a:r>
            <a:r>
              <a:rPr lang="ru-RU" altLang="x-none" sz="2000" u="sng" dirty="0">
                <a:latin typeface="Times New Roman" panose="02020603050405020304" pitchFamily="18" charset="0"/>
                <a:cs typeface="Times New Roman" panose="02020603050405020304" pitchFamily="18" charset="0"/>
              </a:rPr>
              <a:t/>
            </a:r>
            <a:br>
              <a:rPr lang="ru-RU" altLang="x-none" sz="2000" u="sng" dirty="0">
                <a:latin typeface="Times New Roman" panose="02020603050405020304" pitchFamily="18" charset="0"/>
                <a:cs typeface="Times New Roman" panose="02020603050405020304" pitchFamily="18" charset="0"/>
              </a:rPr>
            </a:br>
            <a:r>
              <a:rPr lang="ru-RU" altLang="x-none" sz="2000" b="1" dirty="0">
                <a:solidFill>
                  <a:srgbClr val="6600FF"/>
                </a:solidFill>
                <a:latin typeface="Times New Roman" panose="02020603050405020304" pitchFamily="18" charset="0"/>
                <a:cs typeface="Times New Roman" panose="02020603050405020304" pitchFamily="18" charset="0"/>
              </a:rPr>
              <a:t>Нейрон.</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Мөлшері</a:t>
            </a:r>
            <a:r>
              <a:rPr lang="ru-RU" altLang="x-none" sz="2000" dirty="0">
                <a:latin typeface="Times New Roman" panose="02020603050405020304" pitchFamily="18" charset="0"/>
                <a:cs typeface="Times New Roman" panose="02020603050405020304" pitchFamily="18" charset="0"/>
              </a:rPr>
              <a:t> 3 </a:t>
            </a:r>
            <a:r>
              <a:rPr lang="ru-RU" altLang="x-none" sz="2000" dirty="0" err="1">
                <a:latin typeface="Times New Roman" panose="02020603050405020304" pitchFamily="18" charset="0"/>
                <a:cs typeface="Times New Roman" panose="02020603050405020304" pitchFamily="18" charset="0"/>
              </a:rPr>
              <a:t>тен</a:t>
            </a:r>
            <a:r>
              <a:rPr lang="ru-RU" altLang="x-none" sz="2000" dirty="0">
                <a:latin typeface="Times New Roman" panose="02020603050405020304" pitchFamily="18" charset="0"/>
                <a:cs typeface="Times New Roman" panose="02020603050405020304" pitchFamily="18" charset="0"/>
              </a:rPr>
              <a:t> 130 мкм. </a:t>
            </a:r>
            <a:r>
              <a:rPr lang="ru-RU" altLang="x-none" sz="2000" dirty="0" err="1">
                <a:latin typeface="Times New Roman" panose="02020603050405020304" pitchFamily="18" charset="0"/>
                <a:cs typeface="Times New Roman" panose="02020603050405020304" pitchFamily="18" charset="0"/>
              </a:rPr>
              <a:t>Нейрондардың</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құрылысы</a:t>
            </a:r>
            <a:r>
              <a:rPr lang="ru-RU" altLang="x-none" sz="2000" dirty="0">
                <a:latin typeface="Times New Roman" panose="02020603050405020304" pitchFamily="18" charset="0"/>
                <a:cs typeface="Times New Roman" panose="02020603050405020304" pitchFamily="18" charset="0"/>
              </a:rPr>
              <a:t>: </a:t>
            </a:r>
            <a:br>
              <a:rPr lang="ru-RU" altLang="x-none" sz="2000" dirty="0">
                <a:latin typeface="Times New Roman" panose="02020603050405020304" pitchFamily="18" charset="0"/>
                <a:cs typeface="Times New Roman" panose="02020603050405020304" pitchFamily="18" charset="0"/>
              </a:rPr>
            </a:br>
            <a:r>
              <a:rPr lang="ru-RU" altLang="x-none" sz="2000" dirty="0">
                <a:latin typeface="Times New Roman" panose="02020603050405020304" pitchFamily="18" charset="0"/>
                <a:cs typeface="Times New Roman" panose="02020603050405020304" pitchFamily="18" charset="0"/>
              </a:rPr>
              <a:t>1. </a:t>
            </a:r>
            <a:r>
              <a:rPr lang="ru-RU" altLang="x-none" sz="2000" dirty="0" err="1">
                <a:latin typeface="Times New Roman" panose="02020603050405020304" pitchFamily="18" charset="0"/>
                <a:cs typeface="Times New Roman" panose="02020603050405020304" pitchFamily="18" charset="0"/>
              </a:rPr>
              <a:t>Денесі</a:t>
            </a:r>
            <a:r>
              <a:rPr lang="ru-RU" altLang="x-none" sz="2000" dirty="0">
                <a:latin typeface="Times New Roman" panose="02020603050405020304" pitchFamily="18" charset="0"/>
                <a:cs typeface="Times New Roman" panose="02020603050405020304" pitchFamily="18" charset="0"/>
              </a:rPr>
              <a:t> (сома).</a:t>
            </a:r>
            <a:br>
              <a:rPr lang="ru-RU" altLang="x-none" sz="2000" dirty="0">
                <a:latin typeface="Times New Roman" panose="02020603050405020304" pitchFamily="18" charset="0"/>
                <a:cs typeface="Times New Roman" panose="02020603050405020304" pitchFamily="18" charset="0"/>
              </a:rPr>
            </a:br>
            <a:r>
              <a:rPr lang="ru-RU" altLang="x-none" sz="2000" dirty="0">
                <a:latin typeface="Times New Roman" panose="02020603050405020304" pitchFamily="18" charset="0"/>
                <a:cs typeface="Times New Roman" panose="02020603050405020304" pitchFamily="18" charset="0"/>
              </a:rPr>
              <a:t>2. </a:t>
            </a:r>
            <a:r>
              <a:rPr lang="ru-RU" altLang="x-none" sz="2000" dirty="0" err="1">
                <a:latin typeface="Times New Roman" panose="02020603050405020304" pitchFamily="18" charset="0"/>
                <a:cs typeface="Times New Roman" panose="02020603050405020304" pitchFamily="18" charset="0"/>
              </a:rPr>
              <a:t>Өсінділері</a:t>
            </a:r>
            <a:r>
              <a:rPr lang="ru-RU" altLang="x-none" sz="2000" dirty="0">
                <a:latin typeface="Times New Roman" panose="02020603050405020304" pitchFamily="18" charset="0"/>
                <a:cs typeface="Times New Roman" panose="02020603050405020304" pitchFamily="18" charset="0"/>
              </a:rPr>
              <a:t>         </a:t>
            </a:r>
            <a:br>
              <a:rPr lang="ru-RU" altLang="x-none" sz="2000" dirty="0">
                <a:latin typeface="Times New Roman" panose="02020603050405020304" pitchFamily="18" charset="0"/>
                <a:cs typeface="Times New Roman" panose="02020603050405020304" pitchFamily="18" charset="0"/>
              </a:rPr>
            </a:br>
            <a:r>
              <a:rPr lang="ru-RU" altLang="x-none" sz="2000" dirty="0">
                <a:latin typeface="Times New Roman" panose="02020603050405020304" pitchFamily="18" charset="0"/>
                <a:cs typeface="Times New Roman" panose="02020603050405020304" pitchFamily="18" charset="0"/>
              </a:rPr>
              <a:t/>
            </a:r>
            <a:br>
              <a:rPr lang="ru-RU" altLang="x-none" sz="2000" dirty="0">
                <a:latin typeface="Times New Roman" panose="02020603050405020304" pitchFamily="18" charset="0"/>
                <a:cs typeface="Times New Roman" panose="02020603050405020304" pitchFamily="18" charset="0"/>
              </a:rPr>
            </a:br>
            <a:r>
              <a:rPr lang="ru-RU" altLang="x-none" sz="2000" dirty="0">
                <a:latin typeface="Times New Roman" panose="02020603050405020304" pitchFamily="18" charset="0"/>
                <a:cs typeface="Times New Roman" panose="02020603050405020304" pitchFamily="18" charset="0"/>
              </a:rPr>
              <a:t/>
            </a:r>
            <a:br>
              <a:rPr lang="ru-RU" altLang="x-none" sz="2000" dirty="0">
                <a:latin typeface="Times New Roman" panose="02020603050405020304" pitchFamily="18" charset="0"/>
                <a:cs typeface="Times New Roman" panose="02020603050405020304" pitchFamily="18" charset="0"/>
              </a:rPr>
            </a:br>
            <a:r>
              <a:rPr lang="ru-RU" altLang="x-none" sz="2000" dirty="0">
                <a:latin typeface="Times New Roman" panose="02020603050405020304" pitchFamily="18" charset="0"/>
                <a:cs typeface="Times New Roman" panose="02020603050405020304" pitchFamily="18" charset="0"/>
              </a:rPr>
              <a:t>Аксон     </a:t>
            </a:r>
            <a:r>
              <a:rPr lang="ru-RU" altLang="x-none" sz="2000" dirty="0" err="1">
                <a:latin typeface="Times New Roman" panose="02020603050405020304" pitchFamily="18" charset="0"/>
                <a:cs typeface="Times New Roman" panose="02020603050405020304" pitchFamily="18" charset="0"/>
              </a:rPr>
              <a:t>дендриттер</a:t>
            </a:r>
            <a:r>
              <a:rPr lang="ru-RU" altLang="x-none" sz="2000" dirty="0"/>
              <a:t/>
            </a:r>
            <a:br>
              <a:rPr lang="ru-RU" altLang="x-none" sz="2000" dirty="0"/>
            </a:br>
            <a:r>
              <a:rPr lang="ru-RU" altLang="x-none" sz="2000" dirty="0"/>
              <a:t/>
            </a:r>
            <a:br>
              <a:rPr lang="ru-RU" altLang="x-none" sz="2000" dirty="0"/>
            </a:br>
            <a:endParaRPr lang="ru-RU" altLang="x-none" sz="2000" dirty="0"/>
          </a:p>
        </p:txBody>
      </p:sp>
      <p:grpSp>
        <p:nvGrpSpPr>
          <p:cNvPr id="3075" name="Group 6">
            <a:extLst>
              <a:ext uri="{FF2B5EF4-FFF2-40B4-BE49-F238E27FC236}">
                <a16:creationId xmlns:a16="http://schemas.microsoft.com/office/drawing/2014/main" xmlns="" id="{579342B2-88B8-EA99-00BD-471CF22F06A6}"/>
              </a:ext>
            </a:extLst>
          </p:cNvPr>
          <p:cNvGrpSpPr>
            <a:grpSpLocks/>
          </p:cNvGrpSpPr>
          <p:nvPr/>
        </p:nvGrpSpPr>
        <p:grpSpPr bwMode="auto">
          <a:xfrm>
            <a:off x="1259632" y="5362663"/>
            <a:ext cx="1152525" cy="360362"/>
            <a:chOff x="703" y="2795"/>
            <a:chExt cx="816" cy="318"/>
          </a:xfrm>
        </p:grpSpPr>
        <p:sp>
          <p:nvSpPr>
            <p:cNvPr id="3080" name="Line 4">
              <a:extLst>
                <a:ext uri="{FF2B5EF4-FFF2-40B4-BE49-F238E27FC236}">
                  <a16:creationId xmlns:a16="http://schemas.microsoft.com/office/drawing/2014/main" xmlns="" id="{B7D70C06-B7BA-F2B0-B9FC-3FBB89D58E5D}"/>
                </a:ext>
              </a:extLst>
            </p:cNvPr>
            <p:cNvSpPr>
              <a:spLocks noChangeShapeType="1"/>
            </p:cNvSpPr>
            <p:nvPr/>
          </p:nvSpPr>
          <p:spPr bwMode="auto">
            <a:xfrm flipH="1">
              <a:off x="703" y="2795"/>
              <a:ext cx="363" cy="31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3081" name="Line 5">
              <a:extLst>
                <a:ext uri="{FF2B5EF4-FFF2-40B4-BE49-F238E27FC236}">
                  <a16:creationId xmlns:a16="http://schemas.microsoft.com/office/drawing/2014/main" xmlns="" id="{288B771A-9A81-8C0A-6D2A-815EB0E7AD76}"/>
                </a:ext>
              </a:extLst>
            </p:cNvPr>
            <p:cNvSpPr>
              <a:spLocks noChangeShapeType="1"/>
            </p:cNvSpPr>
            <p:nvPr/>
          </p:nvSpPr>
          <p:spPr bwMode="auto">
            <a:xfrm>
              <a:off x="1066" y="2795"/>
              <a:ext cx="453" cy="31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grpSp>
      <p:sp>
        <p:nvSpPr>
          <p:cNvPr id="3076" name="Text Box 8">
            <a:extLst>
              <a:ext uri="{FF2B5EF4-FFF2-40B4-BE49-F238E27FC236}">
                <a16:creationId xmlns:a16="http://schemas.microsoft.com/office/drawing/2014/main" xmlns="" id="{D08D2FC5-0B15-B0C4-EBBD-EF1226216F3B}"/>
              </a:ext>
            </a:extLst>
          </p:cNvPr>
          <p:cNvSpPr txBox="1">
            <a:spLocks noChangeArrowheads="1"/>
          </p:cNvSpPr>
          <p:nvPr/>
        </p:nvSpPr>
        <p:spPr bwMode="auto">
          <a:xfrm>
            <a:off x="2170506" y="3514902"/>
            <a:ext cx="4679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spcBef>
                <a:spcPct val="50000"/>
              </a:spcBef>
            </a:pPr>
            <a:r>
              <a:rPr lang="ru-RU" altLang="x-none" sz="2000" b="1" u="sng" dirty="0">
                <a:latin typeface="Times New Roman" panose="02020603050405020304" pitchFamily="18" charset="0"/>
                <a:cs typeface="Times New Roman" panose="02020603050405020304" pitchFamily="18" charset="0"/>
              </a:rPr>
              <a:t>ОЖЖ </a:t>
            </a:r>
            <a:r>
              <a:rPr lang="ru-RU" altLang="x-none" sz="2000" b="1" u="sng" dirty="0" err="1">
                <a:latin typeface="Times New Roman" panose="02020603050405020304" pitchFamily="18" charset="0"/>
                <a:cs typeface="Times New Roman" panose="02020603050405020304" pitchFamily="18" charset="0"/>
              </a:rPr>
              <a:t>құрылысы</a:t>
            </a:r>
            <a:endParaRPr lang="ru-RU" altLang="x-none" sz="2000" b="1" dirty="0">
              <a:latin typeface="Times New Roman" panose="02020603050405020304" pitchFamily="18" charset="0"/>
              <a:cs typeface="Times New Roman" panose="02020603050405020304" pitchFamily="18" charset="0"/>
            </a:endParaRPr>
          </a:p>
        </p:txBody>
      </p:sp>
      <p:sp>
        <p:nvSpPr>
          <p:cNvPr id="3077" name="Text Box 9">
            <a:extLst>
              <a:ext uri="{FF2B5EF4-FFF2-40B4-BE49-F238E27FC236}">
                <a16:creationId xmlns:a16="http://schemas.microsoft.com/office/drawing/2014/main" xmlns="" id="{DC79AE7C-3F11-9D45-8550-6D9EBD1A2AC6}"/>
              </a:ext>
            </a:extLst>
          </p:cNvPr>
          <p:cNvSpPr txBox="1">
            <a:spLocks noChangeArrowheads="1"/>
          </p:cNvSpPr>
          <p:nvPr/>
        </p:nvSpPr>
        <p:spPr bwMode="auto">
          <a:xfrm>
            <a:off x="4522839" y="5696903"/>
            <a:ext cx="41052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ru-RU" altLang="x-none" sz="2000" dirty="0">
                <a:latin typeface="Times New Roman" panose="02020603050405020304" pitchFamily="18" charset="0"/>
                <a:cs typeface="Times New Roman" panose="02020603050405020304" pitchFamily="18" charset="0"/>
              </a:rPr>
              <a:t>Нейрон </a:t>
            </a:r>
            <a:r>
              <a:rPr lang="ru-RU" altLang="x-none" sz="2000" dirty="0" err="1">
                <a:latin typeface="Times New Roman" panose="02020603050405020304" pitchFamily="18" charset="0"/>
                <a:cs typeface="Times New Roman" panose="02020603050405020304" pitchFamily="18" charset="0"/>
              </a:rPr>
              <a:t>денелерінің</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жиынтығы</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сұр</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зат</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құрайды</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өсінділердің</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жиынтығы</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ақ</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зат</a:t>
            </a:r>
            <a:r>
              <a:rPr lang="ru-RU" altLang="x-none" sz="2000" dirty="0">
                <a:latin typeface="Times New Roman" panose="02020603050405020304" pitchFamily="18" charset="0"/>
                <a:cs typeface="Times New Roman" panose="02020603050405020304" pitchFamily="18" charset="0"/>
              </a:rPr>
              <a:t>.</a:t>
            </a:r>
          </a:p>
        </p:txBody>
      </p:sp>
      <p:pic>
        <p:nvPicPr>
          <p:cNvPr id="4098" name="Picture 2" descr="undefined">
            <a:extLst>
              <a:ext uri="{FF2B5EF4-FFF2-40B4-BE49-F238E27FC236}">
                <a16:creationId xmlns:a16="http://schemas.microsoft.com/office/drawing/2014/main" xmlns="" id="{4E3A9EFC-CD93-5E7A-C854-9286A8850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890" y="60362"/>
            <a:ext cx="6796220" cy="3384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k-KZ" b="1" dirty="0">
                <a:latin typeface="Times New Roman" panose="02020603050405020304" pitchFamily="18" charset="0"/>
                <a:cs typeface="Times New Roman" panose="02020603050405020304" pitchFamily="18" charset="0"/>
              </a:rPr>
              <a:t>Деполяризация </a:t>
            </a:r>
            <a:endParaRPr lang="ru-RU"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lnSpcReduction="10000"/>
          </a:bodyPr>
          <a:lstStyle/>
          <a:p>
            <a:r>
              <a:rPr lang="kk-KZ" dirty="0">
                <a:latin typeface="Times New Roman" panose="02020603050405020304" pitchFamily="18" charset="0"/>
                <a:cs typeface="Times New Roman" panose="02020603050405020304" pitchFamily="18" charset="0"/>
              </a:rPr>
              <a:t>Стимул табалдырық шамасына жеткенде кейбір натрий каналдарының қақпалары ашылады.</a:t>
            </a:r>
          </a:p>
          <a:p>
            <a:r>
              <a:rPr lang="kk-KZ" dirty="0">
                <a:latin typeface="Times New Roman" panose="02020603050405020304" pitchFamily="18" charset="0"/>
                <a:cs typeface="Times New Roman" panose="02020603050405020304" pitchFamily="18" charset="0"/>
              </a:rPr>
              <a:t>Натрий иондары канал арқылы цитозольге енеді, мембрана деполяризацияланады.</a:t>
            </a:r>
          </a:p>
          <a:p>
            <a:r>
              <a:rPr lang="kk-KZ" dirty="0">
                <a:latin typeface="Times New Roman" panose="02020603050405020304" pitchFamily="18" charset="0"/>
                <a:cs typeface="Times New Roman" panose="02020603050405020304" pitchFamily="18" charset="0"/>
              </a:rPr>
              <a:t>Әрекет потенциалы пайда болады.</a:t>
            </a:r>
          </a:p>
          <a:p>
            <a:endParaRPr lang="ru-RU" dirty="0"/>
          </a:p>
        </p:txBody>
      </p:sp>
      <p:pic>
        <p:nvPicPr>
          <p:cNvPr id="5" name="Content Placeholder 4"/>
          <p:cNvPicPr>
            <a:picLocks noGrp="1" noChangeAspect="1"/>
          </p:cNvPicPr>
          <p:nvPr>
            <p:ph sz="half" idx="2"/>
          </p:nvPr>
        </p:nvPicPr>
        <p:blipFill>
          <a:blip r:embed="rId2"/>
          <a:stretch>
            <a:fillRect/>
          </a:stretch>
        </p:blipFill>
        <p:spPr>
          <a:xfrm>
            <a:off x="4694689" y="2356678"/>
            <a:ext cx="4209710" cy="2758420"/>
          </a:xfrm>
          <a:prstGeom prst="rect">
            <a:avLst/>
          </a:prstGeom>
        </p:spPr>
      </p:pic>
    </p:spTree>
    <p:extLst>
      <p:ext uri="{BB962C8B-B14F-4D97-AF65-F5344CB8AC3E}">
        <p14:creationId xmlns:p14="http://schemas.microsoft.com/office/powerpoint/2010/main" val="998055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k-KZ" b="1" dirty="0">
                <a:latin typeface="Times New Roman" panose="02020603050405020304" pitchFamily="18" charset="0"/>
                <a:cs typeface="Times New Roman" panose="02020603050405020304" pitchFamily="18" charset="0"/>
              </a:rPr>
              <a:t>Әрекет потенциалының өсу фазасы</a:t>
            </a:r>
            <a:endParaRPr lang="ru-RU"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lnSpcReduction="10000"/>
          </a:bodyPr>
          <a:lstStyle/>
          <a:p>
            <a:r>
              <a:rPr lang="kk-KZ" dirty="0">
                <a:latin typeface="Times New Roman" panose="02020603050405020304" pitchFamily="18" charset="0"/>
                <a:cs typeface="Times New Roman" panose="02020603050405020304" pitchFamily="18" charset="0"/>
              </a:rPr>
              <a:t>Мембрананың деполяризация натрий каналдарының көбісін ашады, ал калий каналдарының қақпалары жабылады.</a:t>
            </a:r>
          </a:p>
          <a:p>
            <a:r>
              <a:rPr lang="kk-KZ" dirty="0">
                <a:latin typeface="Times New Roman" panose="02020603050405020304" pitchFamily="18" charset="0"/>
                <a:cs typeface="Times New Roman" panose="02020603050405020304" pitchFamily="18" charset="0"/>
              </a:rPr>
              <a:t>Натрий иондары цитозольды оң зарядтайды, ал мембрананың сырты теріс зарядталады.</a:t>
            </a:r>
            <a:endParaRPr lang="ru-RU"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2"/>
          <a:stretch>
            <a:fillRect/>
          </a:stretch>
        </p:blipFill>
        <p:spPr>
          <a:xfrm>
            <a:off x="4728134" y="2378426"/>
            <a:ext cx="4012701" cy="2608533"/>
          </a:xfrm>
          <a:prstGeom prst="rect">
            <a:avLst/>
          </a:prstGeom>
        </p:spPr>
      </p:pic>
    </p:spTree>
    <p:extLst>
      <p:ext uri="{BB962C8B-B14F-4D97-AF65-F5344CB8AC3E}">
        <p14:creationId xmlns:p14="http://schemas.microsoft.com/office/powerpoint/2010/main" val="4268136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k-KZ" b="1" dirty="0">
                <a:latin typeface="Times New Roman" panose="02020603050405020304" pitchFamily="18" charset="0"/>
                <a:cs typeface="Times New Roman" panose="02020603050405020304" pitchFamily="18" charset="0"/>
              </a:rPr>
              <a:t>Әрекет потениалының кему фазасы</a:t>
            </a:r>
            <a:endParaRPr lang="ru-RU"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85000" lnSpcReduction="10000"/>
          </a:bodyPr>
          <a:lstStyle/>
          <a:p>
            <a:r>
              <a:rPr lang="kk-KZ" dirty="0">
                <a:latin typeface="Times New Roman" panose="02020603050405020304" pitchFamily="18" charset="0"/>
                <a:cs typeface="Times New Roman" panose="02020603050405020304" pitchFamily="18" charset="0"/>
              </a:rPr>
              <a:t>Көптеген натрий каналдары инактивацияланады, қақпалары жабылады.</a:t>
            </a:r>
          </a:p>
          <a:p>
            <a:r>
              <a:rPr lang="kk-KZ" dirty="0">
                <a:latin typeface="Times New Roman" panose="02020603050405020304" pitchFamily="18" charset="0"/>
                <a:cs typeface="Times New Roman" panose="02020603050405020304" pitchFamily="18" charset="0"/>
              </a:rPr>
              <a:t>Натрий иондары цитозольге өте алмайды.</a:t>
            </a:r>
          </a:p>
          <a:p>
            <a:r>
              <a:rPr lang="kk-KZ" dirty="0">
                <a:latin typeface="Times New Roman" panose="02020603050405020304" pitchFamily="18" charset="0"/>
                <a:cs typeface="Times New Roman" panose="02020603050405020304" pitchFamily="18" charset="0"/>
              </a:rPr>
              <a:t>Көптеген калий каналдарының қақпалары ашылады.</a:t>
            </a:r>
          </a:p>
          <a:p>
            <a:r>
              <a:rPr lang="kk-KZ" dirty="0">
                <a:latin typeface="Times New Roman" panose="02020603050405020304" pitchFamily="18" charset="0"/>
                <a:cs typeface="Times New Roman" panose="02020603050405020304" pitchFamily="18" charset="0"/>
              </a:rPr>
              <a:t>Калий иондары мембрананың сыртына шығады, цитозоль теріс зарядталады.</a:t>
            </a:r>
            <a:endParaRPr lang="ru-RU"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2"/>
          <a:stretch>
            <a:fillRect/>
          </a:stretch>
        </p:blipFill>
        <p:spPr>
          <a:xfrm>
            <a:off x="4785040" y="2557864"/>
            <a:ext cx="3968264" cy="2775138"/>
          </a:xfrm>
          <a:prstGeom prst="rect">
            <a:avLst/>
          </a:prstGeom>
        </p:spPr>
      </p:pic>
    </p:spTree>
    <p:extLst>
      <p:ext uri="{BB962C8B-B14F-4D97-AF65-F5344CB8AC3E}">
        <p14:creationId xmlns:p14="http://schemas.microsoft.com/office/powerpoint/2010/main" val="3094483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k-KZ" b="1" dirty="0">
                <a:latin typeface="Times New Roman" panose="02020603050405020304" pitchFamily="18" charset="0"/>
                <a:cs typeface="Times New Roman" panose="02020603050405020304" pitchFamily="18" charset="0"/>
              </a:rPr>
              <a:t>Гиперполяризация </a:t>
            </a:r>
            <a:endParaRPr lang="ru-RU"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lstStyle/>
          <a:p>
            <a:r>
              <a:rPr lang="kk-KZ" dirty="0">
                <a:latin typeface="Times New Roman" panose="02020603050405020304" pitchFamily="18" charset="0"/>
                <a:cs typeface="Times New Roman" panose="02020603050405020304" pitchFamily="18" charset="0"/>
              </a:rPr>
              <a:t>Натрий каналдарының қақпалары жабық болады, ал кейбір калий каналдарының қақпалары ашық болады.</a:t>
            </a:r>
          </a:p>
          <a:p>
            <a:r>
              <a:rPr lang="kk-KZ" dirty="0">
                <a:latin typeface="Times New Roman" panose="02020603050405020304" pitchFamily="18" charset="0"/>
                <a:cs typeface="Times New Roman" panose="02020603050405020304" pitchFamily="18" charset="0"/>
              </a:rPr>
              <a:t>Калий иондары мембрананың сыртына кеңінен шығарылады. </a:t>
            </a:r>
          </a:p>
        </p:txBody>
      </p:sp>
      <p:pic>
        <p:nvPicPr>
          <p:cNvPr id="5" name="Content Placeholder 4"/>
          <p:cNvPicPr>
            <a:picLocks noGrp="1" noChangeAspect="1"/>
          </p:cNvPicPr>
          <p:nvPr>
            <p:ph sz="half" idx="2"/>
          </p:nvPr>
        </p:nvPicPr>
        <p:blipFill>
          <a:blip r:embed="rId2"/>
          <a:stretch>
            <a:fillRect/>
          </a:stretch>
        </p:blipFill>
        <p:spPr>
          <a:xfrm>
            <a:off x="4669481" y="2399314"/>
            <a:ext cx="4258757" cy="2776751"/>
          </a:xfrm>
          <a:prstGeom prst="rect">
            <a:avLst/>
          </a:prstGeom>
        </p:spPr>
      </p:pic>
    </p:spTree>
    <p:extLst>
      <p:ext uri="{BB962C8B-B14F-4D97-AF65-F5344CB8AC3E}">
        <p14:creationId xmlns:p14="http://schemas.microsoft.com/office/powerpoint/2010/main" val="998334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ctrTitle"/>
          </p:nvPr>
        </p:nvSpPr>
        <p:spPr>
          <a:xfrm>
            <a:off x="1000125" y="214313"/>
            <a:ext cx="7772400" cy="550391"/>
          </a:xfrm>
        </p:spPr>
        <p:txBody>
          <a:bodyPr/>
          <a:lstStyle/>
          <a:p>
            <a:r>
              <a:rPr lang="kk-KZ" altLang="ru-RU" sz="3300" b="1" dirty="0">
                <a:latin typeface="Times New Roman" pitchFamily="18" charset="0"/>
                <a:cs typeface="Times New Roman" pitchFamily="18" charset="0"/>
              </a:rPr>
              <a:t>Әрекет потенциалы</a:t>
            </a:r>
            <a:endParaRPr lang="ru-RU" altLang="ru-RU" sz="3300" b="1" dirty="0">
              <a:latin typeface="Times New Roman" pitchFamily="18" charset="0"/>
              <a:cs typeface="Times New Roman" pitchFamily="18" charset="0"/>
            </a:endParaRPr>
          </a:p>
        </p:txBody>
      </p:sp>
      <p:sp>
        <p:nvSpPr>
          <p:cNvPr id="22531" name="Подзаголовок 2"/>
          <p:cNvSpPr>
            <a:spLocks noGrp="1"/>
          </p:cNvSpPr>
          <p:nvPr>
            <p:ph type="subTitle" idx="1"/>
          </p:nvPr>
        </p:nvSpPr>
        <p:spPr>
          <a:xfrm>
            <a:off x="251520" y="836712"/>
            <a:ext cx="8463855" cy="5544616"/>
          </a:xfrm>
        </p:spPr>
        <p:txBody>
          <a:bodyPr/>
          <a:lstStyle/>
          <a:p>
            <a:pPr algn="just"/>
            <a:r>
              <a:rPr lang="kk-KZ" altLang="ru-RU" sz="2400" dirty="0">
                <a:solidFill>
                  <a:schemeClr val="tx1"/>
                </a:solidFill>
              </a:rPr>
              <a:t>         Күші табалдырықты және табалдырықтан жоғары тітіркендіргіштер әсер еткен кезде мембрананың деполяризациясы айнымалы деңгейге дейін жетіп, сол жерде қозу туындайды. Мұны әрекет потенциалы деп атайды. ӘП шамасы +30 - +50 мВ.</a:t>
            </a:r>
          </a:p>
          <a:p>
            <a:pPr lvl="0">
              <a:defRPr/>
            </a:pPr>
            <a:r>
              <a:rPr lang="ru-RU" altLang="ru-RU" sz="2400" b="1" dirty="0">
                <a:solidFill>
                  <a:schemeClr val="tx1"/>
                </a:solidFill>
              </a:rPr>
              <a:t>ӘП </a:t>
            </a:r>
            <a:r>
              <a:rPr lang="ru-RU" altLang="ru-RU" sz="2400" b="1" dirty="0" err="1">
                <a:solidFill>
                  <a:schemeClr val="tx1"/>
                </a:solidFill>
              </a:rPr>
              <a:t>қасиеттері</a:t>
            </a:r>
            <a:r>
              <a:rPr lang="ru-RU" altLang="ru-RU" sz="2400" b="1" dirty="0">
                <a:solidFill>
                  <a:schemeClr val="tx1"/>
                </a:solidFill>
              </a:rPr>
              <a:t>:</a:t>
            </a:r>
          </a:p>
          <a:p>
            <a:pPr lvl="0">
              <a:defRPr/>
            </a:pPr>
            <a:r>
              <a:rPr lang="kk-KZ" sz="2400" dirty="0">
                <a:solidFill>
                  <a:prstClr val="black"/>
                </a:solidFill>
              </a:rPr>
              <a:t>“</a:t>
            </a:r>
            <a:r>
              <a:rPr lang="kk-KZ" sz="2400" dirty="0">
                <a:solidFill>
                  <a:prstClr val="black"/>
                </a:solidFill>
                <a:ea typeface="Calibri"/>
              </a:rPr>
              <a:t>БӘРІ НЕМЕСЕ ЕШТЕҢЕ</a:t>
            </a:r>
            <a:r>
              <a:rPr lang="kk-KZ" sz="2400" dirty="0">
                <a:solidFill>
                  <a:prstClr val="black"/>
                </a:solidFill>
              </a:rPr>
              <a:t>”</a:t>
            </a:r>
            <a:r>
              <a:rPr lang="kk-KZ" sz="2400" dirty="0">
                <a:solidFill>
                  <a:srgbClr val="C00000"/>
                </a:solidFill>
              </a:rPr>
              <a:t> </a:t>
            </a:r>
            <a:r>
              <a:rPr lang="kk-KZ" sz="2400" dirty="0">
                <a:solidFill>
                  <a:prstClr val="black"/>
                </a:solidFill>
              </a:rPr>
              <a:t>заңына бағынады, яғни қозу туындауының анық табалдырығы бар;</a:t>
            </a:r>
            <a:endParaRPr lang="ru-RU" sz="2400" dirty="0">
              <a:solidFill>
                <a:prstClr val="black"/>
              </a:solidFill>
            </a:endParaRPr>
          </a:p>
          <a:p>
            <a:pPr lvl="0" algn="l">
              <a:defRPr/>
            </a:pPr>
            <a:r>
              <a:rPr lang="kk-KZ" sz="2400" dirty="0">
                <a:solidFill>
                  <a:prstClr val="black"/>
                </a:solidFill>
              </a:rPr>
              <a:t>    Қозу түрінде 120 м/сек жылдамдықпен таралады; </a:t>
            </a:r>
          </a:p>
          <a:p>
            <a:pPr lvl="0" algn="l">
              <a:defRPr/>
            </a:pPr>
            <a:r>
              <a:rPr lang="kk-KZ" sz="2400" dirty="0">
                <a:solidFill>
                  <a:prstClr val="black"/>
                </a:solidFill>
              </a:rPr>
              <a:t>  Егер құрылымға табалдырықтан төмен күшпен тітіркендірсе, онда қозу туындамайды (“ештеңе”), тітіркендіру табалдырыққа жетсе максималды қозу туады (“бәрі ”) </a:t>
            </a:r>
            <a:endParaRPr lang="ru-RU" sz="2400" dirty="0">
              <a:solidFill>
                <a:prstClr val="black"/>
              </a:solidFill>
            </a:endParaRPr>
          </a:p>
          <a:p>
            <a:pPr algn="l"/>
            <a:endParaRPr lang="ru-RU" altLang="ru-RU" sz="2400" dirty="0">
              <a:solidFill>
                <a:schemeClr val="tx1"/>
              </a:solidFill>
            </a:endParaRPr>
          </a:p>
        </p:txBody>
      </p:sp>
    </p:spTree>
    <p:extLst>
      <p:ext uri="{BB962C8B-B14F-4D97-AF65-F5344CB8AC3E}">
        <p14:creationId xmlns:p14="http://schemas.microsoft.com/office/powerpoint/2010/main" val="1664123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309"/>
            <a:ext cx="7615758" cy="975639"/>
          </a:xfrm>
        </p:spPr>
        <p:txBody>
          <a:bodyPr>
            <a:normAutofit/>
          </a:bodyPr>
          <a:lstStyle/>
          <a:p>
            <a:pPr algn="ctr"/>
            <a:r>
              <a:rPr lang="kk-KZ" b="1" dirty="0">
                <a:latin typeface="Times New Roman" panose="02020603050405020304" pitchFamily="18" charset="0"/>
                <a:cs typeface="Times New Roman" panose="02020603050405020304" pitchFamily="18" charset="0"/>
              </a:rPr>
              <a:t>«Бәрі немесе ештеңе» заңы</a:t>
            </a:r>
            <a:endParaRPr lang="ru-RU" b="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4572000" y="1412779"/>
            <a:ext cx="4248472" cy="4764187"/>
          </a:xfrm>
        </p:spPr>
        <p:txBody>
          <a:bodyPr>
            <a:normAutofit fontScale="85000" lnSpcReduction="10000"/>
          </a:bodyPr>
          <a:lstStyle/>
          <a:p>
            <a:r>
              <a:rPr lang="ru-RU" dirty="0" err="1">
                <a:latin typeface="Times New Roman" panose="02020603050405020304" pitchFamily="18" charset="0"/>
                <a:cs typeface="Times New Roman" panose="02020603050405020304" pitchFamily="18" charset="0"/>
              </a:rPr>
              <a:t>Суретте</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a:t>
            </a:r>
            <a:r>
              <a:rPr lang="ru-RU" b="1" dirty="0" err="1">
                <a:latin typeface="Times New Roman" panose="02020603050405020304" pitchFamily="18" charset="0"/>
                <a:cs typeface="Times New Roman" panose="02020603050405020304" pitchFamily="18" charset="0"/>
              </a:rPr>
              <a:t>бәрі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немесе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ештеңе</a:t>
            </a:r>
            <a:r>
              <a:rPr lang="ru-RU" b="1"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типі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жауап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берілген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Нейрондарда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әрекет </a:t>
            </a:r>
            <a:r>
              <a:rPr lang="ru-RU" dirty="0">
                <a:latin typeface="Times New Roman" panose="02020603050405020304" pitchFamily="18" charset="0"/>
                <a:cs typeface="Times New Roman" panose="02020603050405020304" pitchFamily="18" charset="0"/>
              </a:rPr>
              <a:t>потенциалы п.б. </a:t>
            </a:r>
            <a:r>
              <a:rPr lang="ru-RU" dirty="0" err="1">
                <a:latin typeface="Times New Roman" panose="02020603050405020304" pitchFamily="18" charset="0"/>
                <a:cs typeface="Times New Roman" panose="02020603050405020304" pitchFamily="18" charset="0"/>
              </a:rPr>
              <a:t>үшін, тітіркендіргіш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белгілі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шектеуші</a:t>
            </a:r>
            <a:r>
              <a:rPr lang="ru-RU" dirty="0">
                <a:latin typeface="Times New Roman" panose="02020603050405020304" pitchFamily="18" charset="0"/>
                <a:cs typeface="Times New Roman" panose="02020603050405020304" pitchFamily="18" charset="0"/>
              </a:rPr>
              <a:t> (пороговый)  </a:t>
            </a:r>
            <a:r>
              <a:rPr lang="ru-RU" dirty="0" err="1">
                <a:latin typeface="Times New Roman" panose="02020603050405020304" pitchFamily="18" charset="0"/>
                <a:cs typeface="Times New Roman" panose="02020603050405020304" pitchFamily="18" charset="0"/>
              </a:rPr>
              <a:t>күшке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жетуі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тиісті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Кейінгі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тітіркендіргіштіктің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күшінің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жоғарылауы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келесі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әрекет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потенциалдарының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амплитудаларының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жоғарылауына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әкелмейді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олардың</a:t>
            </a:r>
            <a:r>
              <a:rPr lang="ru-RU" dirty="0">
                <a:latin typeface="Times New Roman" panose="02020603050405020304" pitchFamily="18" charset="0"/>
                <a:cs typeface="Times New Roman" panose="02020603050405020304" pitchFamily="18" charset="0"/>
              </a:rPr>
              <a:t> генерация </a:t>
            </a:r>
            <a:r>
              <a:rPr lang="ru-RU" dirty="0" err="1">
                <a:latin typeface="Times New Roman" panose="02020603050405020304" pitchFamily="18" charset="0"/>
                <a:cs typeface="Times New Roman" panose="02020603050405020304" pitchFamily="18" charset="0"/>
              </a:rPr>
              <a:t>жиілігі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жоғарылайды</a:t>
            </a:r>
            <a:r>
              <a:rPr lang="ru-RU" dirty="0">
                <a:latin typeface="Times New Roman" panose="02020603050405020304" pitchFamily="18" charset="0"/>
                <a:cs typeface="Times New Roman" panose="02020603050405020304" pitchFamily="18" charset="0"/>
              </a:rPr>
              <a:t>.</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2808312" cy="2376264"/>
          </a:xfrm>
          <a:prstGeom prst="rect">
            <a:avLst/>
          </a:prstGeom>
          <a:noFill/>
          <a:ln>
            <a:noFill/>
          </a:ln>
        </p:spPr>
      </p:pic>
    </p:spTree>
    <p:extLst>
      <p:ext uri="{BB962C8B-B14F-4D97-AF65-F5344CB8AC3E}">
        <p14:creationId xmlns:p14="http://schemas.microsoft.com/office/powerpoint/2010/main" val="3495388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332658"/>
            <a:ext cx="7416824" cy="138499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Жүйке</a:t>
            </a:r>
            <a:r>
              <a:rPr kumimoji="0" lang="ru-RU" sz="28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ru-RU" sz="2800" b="1" i="0" u="none" strike="noStrike" kern="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талшығы</a:t>
            </a:r>
            <a:r>
              <a:rPr kumimoji="0" lang="ru-RU" sz="28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ru-RU" sz="2800" b="1" i="0" u="none" strike="noStrike" kern="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бойынша</a:t>
            </a:r>
            <a:r>
              <a:rPr kumimoji="0" lang="ru-RU" sz="28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ru-RU" sz="2800" b="1" i="0" u="none" strike="noStrike" kern="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қозудың</a:t>
            </a:r>
            <a:r>
              <a:rPr kumimoji="0" lang="ru-RU" sz="28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ru-RU" sz="2800" b="1" i="0" u="none" strike="noStrike" kern="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өту</a:t>
            </a:r>
            <a:r>
              <a:rPr kumimoji="0" lang="ru-RU" sz="28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ru-RU" sz="2800" b="1" i="0" u="none" strike="noStrike" kern="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жылдамдығы</a:t>
            </a:r>
            <a:r>
              <a:rPr kumimoji="0" lang="ru-RU" sz="28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ru-RU" sz="2800" b="1" i="0" u="none" strike="noStrike" kern="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мыналарға</a:t>
            </a:r>
            <a:r>
              <a:rPr kumimoji="0" lang="ru-RU" sz="28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ru-RU" sz="2800" b="1" i="0" u="none" strike="noStrike" kern="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тәуелді</a:t>
            </a:r>
            <a:r>
              <a:rPr kumimoji="0" lang="ru-RU" sz="28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ru-RU" sz="2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ru-RU" sz="2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ru-RU"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11560" y="1717651"/>
            <a:ext cx="6246440" cy="3416320"/>
          </a:xfrm>
          <a:prstGeom prst="rect">
            <a:avLst/>
          </a:prstGeom>
        </p:spPr>
        <p:txBody>
          <a:bodyPr wrap="square">
            <a:spAutoFit/>
          </a:bodyPr>
          <a:lstStyle/>
          <a:p>
            <a:r>
              <a:rPr lang="ru-RU" sz="3600" dirty="0">
                <a:latin typeface="Times New Roman" panose="02020603050405020304" pitchFamily="18" charset="0"/>
                <a:cs typeface="Times New Roman" panose="02020603050405020304" pitchFamily="18" charset="0"/>
              </a:rPr>
              <a:t>1-қабықша </a:t>
            </a:r>
            <a:r>
              <a:rPr lang="ru-RU" sz="3600" dirty="0" err="1">
                <a:latin typeface="Times New Roman" panose="02020603050405020304" pitchFamily="18" charset="0"/>
                <a:cs typeface="Times New Roman" panose="02020603050405020304" pitchFamily="18" charset="0"/>
              </a:rPr>
              <a:t>құрылысы</a:t>
            </a:r>
            <a:r>
              <a:rPr lang="ru-RU" sz="3600" dirty="0">
                <a:latin typeface="Times New Roman" panose="02020603050405020304" pitchFamily="18" charset="0"/>
                <a:cs typeface="Times New Roman" panose="02020603050405020304" pitchFamily="18" charset="0"/>
              </a:rPr>
              <a:t>;</a:t>
            </a:r>
          </a:p>
          <a:p>
            <a:r>
              <a:rPr lang="ru-RU" sz="3600" dirty="0">
                <a:latin typeface="Times New Roman" panose="02020603050405020304" pitchFamily="18" charset="0"/>
                <a:cs typeface="Times New Roman" panose="02020603050405020304" pitchFamily="18" charset="0"/>
              </a:rPr>
              <a:t>2-талшықтар </a:t>
            </a:r>
            <a:r>
              <a:rPr lang="ru-RU" sz="3600" dirty="0" err="1">
                <a:latin typeface="Times New Roman" panose="02020603050405020304" pitchFamily="18" charset="0"/>
                <a:cs typeface="Times New Roman" panose="02020603050405020304" pitchFamily="18" charset="0"/>
              </a:rPr>
              <a:t>диаметрі</a:t>
            </a:r>
            <a:r>
              <a:rPr lang="ru-RU" sz="3600" dirty="0">
                <a:latin typeface="Times New Roman" panose="02020603050405020304" pitchFamily="18" charset="0"/>
                <a:cs typeface="Times New Roman" panose="02020603050405020304" pitchFamily="18" charset="0"/>
              </a:rPr>
              <a:t>;</a:t>
            </a:r>
          </a:p>
          <a:p>
            <a:r>
              <a:rPr lang="ru-RU" sz="3600" dirty="0">
                <a:latin typeface="Times New Roman" panose="02020603050405020304" pitchFamily="18" charset="0"/>
                <a:cs typeface="Times New Roman" panose="02020603050405020304" pitchFamily="18" charset="0"/>
              </a:rPr>
              <a:t>3-температураға (</a:t>
            </a:r>
            <a:r>
              <a:rPr lang="ru-RU" sz="3600" dirty="0" err="1">
                <a:latin typeface="Times New Roman" panose="02020603050405020304" pitchFamily="18" charset="0"/>
                <a:cs typeface="Times New Roman" panose="02020603050405020304" pitchFamily="18" charset="0"/>
              </a:rPr>
              <a:t>температураны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шамамен</a:t>
            </a:r>
            <a:r>
              <a:rPr lang="ru-RU" sz="3600" dirty="0">
                <a:latin typeface="Times New Roman" panose="02020603050405020304" pitchFamily="18" charset="0"/>
                <a:cs typeface="Times New Roman" panose="02020603050405020304" pitchFamily="18" charset="0"/>
              </a:rPr>
              <a:t> 40С </a:t>
            </a:r>
            <a:r>
              <a:rPr lang="ru-RU" sz="3600" dirty="0" err="1">
                <a:latin typeface="Times New Roman" panose="02020603050405020304" pitchFamily="18" charset="0"/>
                <a:cs typeface="Times New Roman" panose="02020603050405020304" pitchFamily="18" charset="0"/>
              </a:rPr>
              <a:t>дейін</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арттырса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импульстер</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өткізу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жылдамдығы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артады</a:t>
            </a:r>
            <a:r>
              <a:rPr lang="ru-RU"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30652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330325843"/>
              </p:ext>
            </p:extLst>
          </p:nvPr>
        </p:nvGraphicFramePr>
        <p:xfrm>
          <a:off x="395536" y="764707"/>
          <a:ext cx="8496944" cy="5961857"/>
        </p:xfrm>
        <a:graphic>
          <a:graphicData uri="http://schemas.openxmlformats.org/drawingml/2006/table">
            <a:tbl>
              <a:tblPr firstRow="1" bandRow="1">
                <a:tableStyleId>{5C22544A-7EE6-4342-B048-85BDC9FD1C3A}</a:tableStyleId>
              </a:tblPr>
              <a:tblGrid>
                <a:gridCol w="1821959">
                  <a:extLst>
                    <a:ext uri="{9D8B030D-6E8A-4147-A177-3AD203B41FA5}">
                      <a16:colId xmlns:a16="http://schemas.microsoft.com/office/drawing/2014/main" xmlns="" val="20000"/>
                    </a:ext>
                  </a:extLst>
                </a:gridCol>
                <a:gridCol w="1821959">
                  <a:extLst>
                    <a:ext uri="{9D8B030D-6E8A-4147-A177-3AD203B41FA5}">
                      <a16:colId xmlns:a16="http://schemas.microsoft.com/office/drawing/2014/main" xmlns="" val="20001"/>
                    </a:ext>
                  </a:extLst>
                </a:gridCol>
                <a:gridCol w="1821959">
                  <a:extLst>
                    <a:ext uri="{9D8B030D-6E8A-4147-A177-3AD203B41FA5}">
                      <a16:colId xmlns:a16="http://schemas.microsoft.com/office/drawing/2014/main" xmlns="" val="20002"/>
                    </a:ext>
                  </a:extLst>
                </a:gridCol>
                <a:gridCol w="3031067">
                  <a:extLst>
                    <a:ext uri="{9D8B030D-6E8A-4147-A177-3AD203B41FA5}">
                      <a16:colId xmlns:a16="http://schemas.microsoft.com/office/drawing/2014/main" xmlns="" val="20003"/>
                    </a:ext>
                  </a:extLst>
                </a:gridCol>
              </a:tblGrid>
              <a:tr h="1008113">
                <a:tc>
                  <a:txBody>
                    <a:bodyPr/>
                    <a:lstStyle/>
                    <a:p>
                      <a:r>
                        <a:rPr lang="ru-RU" sz="1800" b="0" dirty="0" err="1">
                          <a:solidFill>
                            <a:schemeClr val="tx1"/>
                          </a:solidFill>
                          <a:latin typeface="Times New Roman" panose="02020603050405020304" pitchFamily="18" charset="0"/>
                          <a:cs typeface="Times New Roman" panose="02020603050405020304" pitchFamily="18" charset="0"/>
                        </a:rPr>
                        <a:t>Талшықтар</a:t>
                      </a:r>
                      <a:r>
                        <a:rPr lang="ru-RU" sz="1800" b="0" dirty="0">
                          <a:solidFill>
                            <a:schemeClr val="tx1"/>
                          </a:solidFill>
                          <a:latin typeface="Times New Roman" panose="02020603050405020304" pitchFamily="18" charset="0"/>
                          <a:cs typeface="Times New Roman" panose="02020603050405020304" pitchFamily="18" charset="0"/>
                        </a:rPr>
                        <a:t> </a:t>
                      </a:r>
                      <a:r>
                        <a:rPr lang="ru-RU" sz="1800" b="0" dirty="0" err="1">
                          <a:solidFill>
                            <a:schemeClr val="tx1"/>
                          </a:solidFill>
                          <a:latin typeface="Times New Roman" panose="02020603050405020304" pitchFamily="18" charset="0"/>
                          <a:cs typeface="Times New Roman" panose="02020603050405020304" pitchFamily="18" charset="0"/>
                        </a:rPr>
                        <a:t>типі</a:t>
                      </a:r>
                      <a:endParaRPr lang="ru-RU" sz="1800" b="0" dirty="0">
                        <a:solidFill>
                          <a:schemeClr val="tx1"/>
                        </a:solidFill>
                        <a:latin typeface="Times New Roman" panose="02020603050405020304" pitchFamily="18" charset="0"/>
                        <a:cs typeface="Times New Roman" panose="02020603050405020304" pitchFamily="18" charset="0"/>
                      </a:endParaRPr>
                    </a:p>
                    <a:p>
                      <a:endParaRPr lang="ru-RU" sz="18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Талшықтар</a:t>
                      </a:r>
                      <a:r>
                        <a:rPr kumimoji="0" lang="ru-R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диаметрі</a:t>
                      </a:r>
                      <a:r>
                        <a:rPr kumimoji="0" lang="ru-R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(мкм)</a:t>
                      </a:r>
                    </a:p>
                    <a:p>
                      <a:endParaRPr lang="ru-RU"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Өткізу</a:t>
                      </a:r>
                      <a:r>
                        <a:rPr kumimoji="0" lang="ru-R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жылдамдығы</a:t>
                      </a:r>
                      <a:r>
                        <a:rPr kumimoji="0" lang="ru-R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(м/с)</a:t>
                      </a:r>
                    </a:p>
                    <a:p>
                      <a:endParaRPr lang="ru-RU" sz="1800" b="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Қызметтері </a:t>
                      </a:r>
                      <a:endParaRPr kumimoji="0" lang="ru-RU"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endParaRPr lang="ru-RU" sz="18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10606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А</a:t>
                      </a:r>
                      <a:r>
                        <a:rPr kumimoji="0" lang="el-GR" sz="2400" b="1"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Times New Roman" panose="02020603050405020304" pitchFamily="18" charset="0"/>
                        </a:rPr>
                        <a:t>α</a:t>
                      </a:r>
                    </a:p>
                    <a:p>
                      <a:endParaRPr lang="ru-RU" dirty="0"/>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12-22</a:t>
                      </a:r>
                    </a:p>
                    <a:p>
                      <a:endParaRPr lang="ru-RU" dirty="0"/>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70-120</a:t>
                      </a:r>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Бұлшықет ұршықтарының бастапқы афференттері, қаңқа бұлшықеттерінің қозғалтқыш талшықтары</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1"/>
                  </a:ext>
                </a:extLst>
              </a:tr>
              <a:tr h="6418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А</a:t>
                      </a:r>
                      <a:r>
                        <a:rPr kumimoji="0" lang="el-GR" sz="2400" b="1"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Times New Roman" panose="02020603050405020304" pitchFamily="18" charset="0"/>
                        </a:rPr>
                        <a:t>β</a:t>
                      </a:r>
                    </a:p>
                    <a:p>
                      <a:endParaRPr lang="ru-RU" dirty="0"/>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8-12</a:t>
                      </a:r>
                    </a:p>
                    <a:p>
                      <a:endParaRPr lang="ru-RU" dirty="0"/>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40-70</a:t>
                      </a:r>
                    </a:p>
                    <a:p>
                      <a:endParaRPr lang="ru-RU" dirty="0"/>
                    </a:p>
                  </a:txBody>
                  <a:tcPr/>
                </a:tc>
                <a:tc>
                  <a:txBody>
                    <a:bodyPr/>
                    <a:lstStyle/>
                    <a:p>
                      <a:r>
                        <a:rPr lang="ru-RU" sz="1400" dirty="0" err="1">
                          <a:latin typeface="Times New Roman" panose="02020603050405020304" pitchFamily="18" charset="0"/>
                          <a:cs typeface="Times New Roman" panose="02020603050405020304" pitchFamily="18" charset="0"/>
                        </a:rPr>
                        <a:t>Жанасу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қысымның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тері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афференттері</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2"/>
                  </a:ext>
                </a:extLst>
              </a:tr>
              <a:tr h="5646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А</a:t>
                      </a:r>
                      <a:r>
                        <a:rPr kumimoji="0" lang="el-GR"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γ</a:t>
                      </a:r>
                    </a:p>
                    <a:p>
                      <a:endParaRPr lang="ru-RU" dirty="0"/>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4-8</a:t>
                      </a:r>
                    </a:p>
                    <a:p>
                      <a:endParaRPr lang="ru-RU" dirty="0"/>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15-40</a:t>
                      </a:r>
                    </a:p>
                    <a:p>
                      <a:endParaRPr lang="ru-RU" dirty="0"/>
                    </a:p>
                  </a:txBody>
                  <a:tcPr/>
                </a:tc>
                <a:tc>
                  <a:txBody>
                    <a:bodyPr/>
                    <a:lstStyle/>
                    <a:p>
                      <a:r>
                        <a:rPr lang="kk-KZ" sz="1400" kern="1200" dirty="0">
                          <a:solidFill>
                            <a:schemeClr val="dk1"/>
                          </a:solidFill>
                          <a:latin typeface="Times New Roman" panose="02020603050405020304" pitchFamily="18" charset="0"/>
                          <a:ea typeface="+mn-ea"/>
                          <a:cs typeface="Times New Roman" panose="02020603050405020304" pitchFamily="18" charset="0"/>
                        </a:rPr>
                        <a:t>Бұлшықет ұршықтарының қозғалтқыш талшықтары</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3"/>
                  </a:ext>
                </a:extLst>
              </a:tr>
              <a:tr h="4196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А</a:t>
                      </a:r>
                      <a:r>
                        <a:rPr kumimoji="0" lang="el-GR"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δ</a:t>
                      </a: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1-4</a:t>
                      </a:r>
                    </a:p>
                    <a:p>
                      <a:endParaRPr lang="ru-RU" dirty="0"/>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5-15</a:t>
                      </a:r>
                    </a:p>
                    <a:p>
                      <a:endParaRPr lang="ru-RU" dirty="0"/>
                    </a:p>
                  </a:txBody>
                  <a:tcPr/>
                </a:tc>
                <a:tc>
                  <a:txBody>
                    <a:bodyPr/>
                    <a:lstStyle/>
                    <a:p>
                      <a:r>
                        <a:rPr lang="kk-KZ" sz="1400" kern="1200" dirty="0">
                          <a:solidFill>
                            <a:schemeClr val="dk1"/>
                          </a:solidFill>
                          <a:latin typeface="Times New Roman" panose="02020603050405020304" pitchFamily="18" charset="0"/>
                          <a:ea typeface="+mn-ea"/>
                          <a:cs typeface="Times New Roman" panose="02020603050405020304" pitchFamily="18" charset="0"/>
                        </a:rPr>
                        <a:t>Температураның, ауырғанның тері афференттері</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4"/>
                  </a:ext>
                </a:extLst>
              </a:tr>
              <a:tr h="541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В</a:t>
                      </a:r>
                    </a:p>
                    <a:p>
                      <a:endParaRPr lang="ru-RU" dirty="0"/>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1-3</a:t>
                      </a:r>
                    </a:p>
                    <a:p>
                      <a:endParaRPr lang="ru-RU" dirty="0"/>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3-14</a:t>
                      </a:r>
                    </a:p>
                    <a:p>
                      <a:endParaRPr lang="ru-RU" dirty="0"/>
                    </a:p>
                  </a:txBody>
                  <a:tcPr/>
                </a:tc>
                <a:tc>
                  <a:txBody>
                    <a:bodyPr/>
                    <a:lstStyle/>
                    <a:p>
                      <a:r>
                        <a:rPr lang="kk-KZ" sz="1400" kern="1200" dirty="0">
                          <a:solidFill>
                            <a:schemeClr val="dk1"/>
                          </a:solidFill>
                          <a:latin typeface="Times New Roman" panose="02020603050405020304" pitchFamily="18" charset="0"/>
                          <a:ea typeface="+mn-ea"/>
                          <a:cs typeface="Times New Roman" panose="02020603050405020304" pitchFamily="18" charset="0"/>
                        </a:rPr>
                        <a:t>Симпатикалық преганглионарлы талшықтар</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5"/>
                  </a:ext>
                </a:extLst>
              </a:tr>
              <a:tr h="6486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С</a:t>
                      </a:r>
                    </a:p>
                    <a:p>
                      <a:endParaRPr lang="ru-RU" dirty="0"/>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0,5-1,0</a:t>
                      </a: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0,5-2</a:t>
                      </a:r>
                    </a:p>
                    <a:p>
                      <a:endParaRPr lang="ru-RU" dirty="0"/>
                    </a:p>
                  </a:txBody>
                  <a:tcPr/>
                </a:tc>
                <a:tc>
                  <a:txBody>
                    <a:bodyPr/>
                    <a:lstStyle/>
                    <a:p>
                      <a:r>
                        <a:rPr lang="kk-KZ" sz="1400" kern="1200" dirty="0">
                          <a:solidFill>
                            <a:schemeClr val="dk1"/>
                          </a:solidFill>
                          <a:latin typeface="Times New Roman" panose="02020603050405020304" pitchFamily="18" charset="0"/>
                          <a:ea typeface="+mn-ea"/>
                          <a:cs typeface="Times New Roman" panose="02020603050405020304" pitchFamily="18" charset="0"/>
                        </a:rPr>
                        <a:t>Симпатикалық постганглиоларлы талшықтар. Ауырғанның тері афференттері</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6"/>
                  </a:ext>
                </a:extLst>
              </a:tr>
            </a:tbl>
          </a:graphicData>
        </a:graphic>
      </p:graphicFrame>
      <p:sp>
        <p:nvSpPr>
          <p:cNvPr id="5" name="Прямоугольник 4"/>
          <p:cNvSpPr/>
          <p:nvPr/>
        </p:nvSpPr>
        <p:spPr>
          <a:xfrm>
            <a:off x="467544" y="116698"/>
            <a:ext cx="7416824" cy="369332"/>
          </a:xfrm>
          <a:prstGeom prst="rect">
            <a:avLst/>
          </a:prstGeom>
        </p:spPr>
        <p:txBody>
          <a:bodyPr wrap="square">
            <a:spAutoFit/>
          </a:bodyPr>
          <a:lstStyle/>
          <a:p>
            <a:endParaRPr lang="ru-RU" dirty="0"/>
          </a:p>
        </p:txBody>
      </p:sp>
      <p:sp>
        <p:nvSpPr>
          <p:cNvPr id="6" name="Прямоугольник 5"/>
          <p:cNvSpPr/>
          <p:nvPr/>
        </p:nvSpPr>
        <p:spPr>
          <a:xfrm>
            <a:off x="251520" y="116812"/>
            <a:ext cx="8784976" cy="830997"/>
          </a:xfrm>
          <a:prstGeom prst="rect">
            <a:avLst/>
          </a:prstGeom>
        </p:spPr>
        <p:txBody>
          <a:bodyPr wrap="square">
            <a:spAutoFit/>
          </a:bodyPr>
          <a:lstStyle/>
          <a:p>
            <a:r>
              <a:rPr lang="ru-RU" sz="2400" b="1" dirty="0" err="1">
                <a:latin typeface="Times New Roman" panose="02020603050405020304" pitchFamily="18" charset="0"/>
                <a:cs typeface="Times New Roman" panose="02020603050405020304" pitchFamily="18" charset="0"/>
              </a:rPr>
              <a:t>Жүйке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талшықтарының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Эрлангер-Гассер</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бойынша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жіктелуі</a:t>
            </a:r>
            <a:r>
              <a:rPr lang="ru-RU" sz="2400" b="1" dirty="0">
                <a:latin typeface="Times New Roman" panose="02020603050405020304" pitchFamily="18" charset="0"/>
                <a:cs typeface="Times New Roman" panose="02020603050405020304" pitchFamily="18" charset="0"/>
              </a:rPr>
              <a:t/>
            </a:r>
            <a:br>
              <a:rPr lang="ru-RU" sz="2400" b="1" dirty="0">
                <a:latin typeface="Times New Roman" panose="02020603050405020304" pitchFamily="18" charset="0"/>
                <a:cs typeface="Times New Roman" panose="02020603050405020304" pitchFamily="18" charset="0"/>
              </a:rPr>
            </a:b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572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747"/>
            <a:ext cx="8047806" cy="864095"/>
          </a:xfrm>
        </p:spPr>
        <p:txBody>
          <a:bodyPr>
            <a:normAutofit/>
          </a:bodyPr>
          <a:lstStyle/>
          <a:p>
            <a:r>
              <a:rPr lang="kk-KZ" sz="3300" b="1" dirty="0">
                <a:latin typeface="Times New Roman" panose="02020603050405020304" pitchFamily="18" charset="0"/>
                <a:cs typeface="Times New Roman" panose="02020603050405020304" pitchFamily="18" charset="0"/>
              </a:rPr>
              <a:t>Қорытынды</a:t>
            </a:r>
            <a:endParaRPr lang="ru-RU" sz="33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11560" y="1196759"/>
            <a:ext cx="7903790" cy="4980211"/>
          </a:xfrm>
        </p:spPr>
        <p:txBody>
          <a:bodyPr>
            <a:normAutofit/>
          </a:bodyPr>
          <a:lstStyle/>
          <a:p>
            <a:pPr marL="0" indent="0">
              <a:buNone/>
            </a:pPr>
            <a:r>
              <a:rPr lang="ru-RU" sz="2200" b="1" dirty="0">
                <a:latin typeface="Times New Roman" panose="02020603050405020304" pitchFamily="18" charset="0"/>
                <a:cs typeface="Times New Roman" panose="02020603050405020304" pitchFamily="18" charset="0"/>
              </a:rPr>
              <a:t>1.</a:t>
            </a:r>
            <a:r>
              <a:rPr lang="ru-RU" sz="2200" dirty="0">
                <a:latin typeface="Times New Roman" panose="02020603050405020304" pitchFamily="18" charset="0"/>
                <a:cs typeface="Times New Roman" panose="02020603050405020304" pitchFamily="18" charset="0"/>
              </a:rPr>
              <a:t>Жүйке  </a:t>
            </a:r>
            <a:r>
              <a:rPr lang="ru-RU" sz="2200" dirty="0" err="1">
                <a:latin typeface="Times New Roman" panose="02020603050405020304" pitchFamily="18" charset="0"/>
                <a:cs typeface="Times New Roman" panose="02020603050405020304" pitchFamily="18" charset="0"/>
              </a:rPr>
              <a:t>импульстері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Na</a:t>
            </a:r>
            <a:r>
              <a:rPr lang="ru-RU" sz="2200" baseline="30000" dirty="0">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және</a:t>
            </a:r>
            <a:r>
              <a:rPr lang="ru-RU" sz="2200" dirty="0">
                <a:latin typeface="Times New Roman" panose="02020603050405020304" pitchFamily="18" charset="0"/>
                <a:cs typeface="Times New Roman" panose="02020603050405020304" pitchFamily="18" charset="0"/>
              </a:rPr>
              <a:t>  К</a:t>
            </a:r>
            <a:r>
              <a:rPr lang="ru-RU" sz="2200" baseline="30000" dirty="0">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үшін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жүйке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жасушалары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мембранасы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өткізгіштігінің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өзгеруі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кезінде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пайда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болады,бұл</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мембранадағы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потенциалдар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айырмасының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өзгеруіне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және</a:t>
            </a:r>
            <a:r>
              <a:rPr lang="ru-RU" sz="2200"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әсер</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потенциалының</a:t>
            </a:r>
            <a:r>
              <a:rPr lang="ru-RU" sz="2200" b="1"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пайда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болуына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әкеледі</a:t>
            </a:r>
            <a:r>
              <a:rPr lang="ru-RU" sz="2200" dirty="0">
                <a:latin typeface="Times New Roman" panose="02020603050405020304" pitchFamily="18" charset="0"/>
                <a:cs typeface="Times New Roman" panose="02020603050405020304" pitchFamily="18" charset="0"/>
              </a:rPr>
              <a:t>.</a:t>
            </a:r>
          </a:p>
          <a:p>
            <a:pPr marL="0" indent="0">
              <a:buNone/>
            </a:pPr>
            <a:r>
              <a:rPr lang="ru-RU" sz="2200" b="1" dirty="0" err="1">
                <a:latin typeface="Times New Roman" panose="02020603050405020304" pitchFamily="18" charset="0"/>
                <a:cs typeface="Times New Roman" panose="02020603050405020304" pitchFamily="18" charset="0"/>
              </a:rPr>
              <a:t>2.</a:t>
            </a:r>
            <a:r>
              <a:rPr lang="ru-RU" sz="2200" dirty="0" err="1">
                <a:latin typeface="Times New Roman" panose="02020603050405020304" pitchFamily="18" charset="0"/>
                <a:cs typeface="Times New Roman" panose="02020603050405020304" pitchFamily="18" charset="0"/>
              </a:rPr>
              <a:t>Тыныштық  </a:t>
            </a:r>
            <a:r>
              <a:rPr lang="ru-RU" sz="2200" dirty="0">
                <a:latin typeface="Times New Roman" panose="02020603050405020304" pitchFamily="18" charset="0"/>
                <a:cs typeface="Times New Roman" panose="02020603050405020304" pitchFamily="18" charset="0"/>
              </a:rPr>
              <a:t>потенциалы </a:t>
            </a:r>
            <a:r>
              <a:rPr lang="ru-RU" sz="2200" dirty="0" err="1">
                <a:latin typeface="Times New Roman" panose="02020603050405020304" pitchFamily="18" charset="0"/>
                <a:cs typeface="Times New Roman" panose="02020603050405020304" pitchFamily="18" charset="0"/>
              </a:rPr>
              <a:t>негізінен</a:t>
            </a:r>
            <a:r>
              <a:rPr lang="ru-RU" sz="2200" dirty="0">
                <a:latin typeface="Times New Roman" panose="02020603050405020304" pitchFamily="18" charset="0"/>
                <a:cs typeface="Times New Roman" panose="02020603050405020304" pitchFamily="18" charset="0"/>
              </a:rPr>
              <a:t> калий </a:t>
            </a:r>
            <a:r>
              <a:rPr lang="ru-RU" sz="2200" dirty="0" err="1">
                <a:latin typeface="Times New Roman" panose="02020603050405020304" pitchFamily="18" charset="0"/>
                <a:cs typeface="Times New Roman" panose="02020603050405020304" pitchFamily="18" charset="0"/>
              </a:rPr>
              <a:t>иондарымен</a:t>
            </a:r>
            <a:r>
              <a:rPr lang="ru-RU" sz="2200" dirty="0">
                <a:latin typeface="Times New Roman" panose="02020603050405020304" pitchFamily="18" charset="0"/>
                <a:cs typeface="Times New Roman" panose="02020603050405020304" pitchFamily="18" charset="0"/>
              </a:rPr>
              <a:t>, ал </a:t>
            </a:r>
            <a:r>
              <a:rPr lang="ru-RU" sz="2200" dirty="0" err="1">
                <a:latin typeface="Times New Roman" panose="02020603050405020304" pitchFamily="18" charset="0"/>
                <a:cs typeface="Times New Roman" panose="02020603050405020304" pitchFamily="18" charset="0"/>
              </a:rPr>
              <a:t>әсер </a:t>
            </a:r>
            <a:r>
              <a:rPr lang="ru-RU" sz="2200" dirty="0">
                <a:latin typeface="Times New Roman" panose="02020603050405020304" pitchFamily="18" charset="0"/>
                <a:cs typeface="Times New Roman" panose="02020603050405020304" pitchFamily="18" charset="0"/>
              </a:rPr>
              <a:t>потенциалы - натрий </a:t>
            </a:r>
            <a:r>
              <a:rPr lang="ru-RU" sz="2200" dirty="0" err="1">
                <a:latin typeface="Times New Roman" panose="02020603050405020304" pitchFamily="18" charset="0"/>
                <a:cs typeface="Times New Roman" panose="02020603050405020304" pitchFamily="18" charset="0"/>
              </a:rPr>
              <a:t>иондарымен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анықталады</a:t>
            </a:r>
            <a:endParaRPr lang="ru-RU" sz="2200" dirty="0">
              <a:latin typeface="Times New Roman" panose="02020603050405020304" pitchFamily="18" charset="0"/>
              <a:cs typeface="Times New Roman" panose="02020603050405020304" pitchFamily="18" charset="0"/>
            </a:endParaRPr>
          </a:p>
          <a:p>
            <a:pPr marL="0" indent="0">
              <a:buNone/>
            </a:pPr>
            <a:r>
              <a:rPr lang="ru-RU" sz="2200" b="1" dirty="0">
                <a:latin typeface="Times New Roman" panose="02020603050405020304" pitchFamily="18" charset="0"/>
                <a:cs typeface="Times New Roman" panose="02020603050405020304" pitchFamily="18" charset="0"/>
              </a:rPr>
              <a:t>3. </a:t>
            </a:r>
            <a:r>
              <a:rPr lang="ru-RU" sz="2200" dirty="0" err="1">
                <a:latin typeface="Times New Roman" panose="02020603050405020304" pitchFamily="18" charset="0"/>
                <a:cs typeface="Times New Roman" panose="02020603050405020304" pitchFamily="18" charset="0"/>
              </a:rPr>
              <a:t>Жүйке импульстері</a:t>
            </a:r>
            <a:r>
              <a:rPr lang="ru-RU" sz="2200"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деполиризация</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толқыны </a:t>
            </a:r>
            <a:r>
              <a:rPr lang="ru-RU" sz="2200" dirty="0" err="1">
                <a:latin typeface="Times New Roman" panose="02020603050405020304" pitchFamily="18" charset="0"/>
                <a:cs typeface="Times New Roman" panose="02020603050405020304" pitchFamily="18" charset="0"/>
              </a:rPr>
              <a:t>түрінде </a:t>
            </a:r>
            <a:r>
              <a:rPr lang="ru-RU" sz="2200" dirty="0">
                <a:latin typeface="Times New Roman" panose="02020603050405020304" pitchFamily="18" charset="0"/>
                <a:cs typeface="Times New Roman" panose="02020603050405020304" pitchFamily="18" charset="0"/>
              </a:rPr>
              <a:t>аксон </a:t>
            </a:r>
            <a:r>
              <a:rPr lang="ru-RU" sz="2200" dirty="0" err="1">
                <a:latin typeface="Times New Roman" panose="02020603050405020304" pitchFamily="18" charset="0"/>
                <a:cs typeface="Times New Roman" panose="02020603050405020304" pitchFamily="18" charset="0"/>
              </a:rPr>
              <a:t>бойымен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таралатын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әсер потенциалдары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болып</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табылады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Аксонның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сыртқы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бетінің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әсер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ету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орны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теріс</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зарядталған</a:t>
            </a:r>
            <a:r>
              <a:rPr lang="ru-RU" sz="2200" dirty="0">
                <a:latin typeface="Times New Roman" panose="02020603050405020304" pitchFamily="18" charset="0"/>
                <a:cs typeface="Times New Roman" panose="02020603050405020304" pitchFamily="18" charset="0"/>
              </a:rPr>
              <a:t>.</a:t>
            </a:r>
          </a:p>
          <a:p>
            <a:pPr marL="342900" lvl="0" indent="-342900">
              <a:lnSpc>
                <a:spcPct val="100000"/>
              </a:lnSpc>
              <a:spcBef>
                <a:spcPct val="20000"/>
              </a:spcBef>
              <a:buNone/>
            </a:pPr>
            <a:r>
              <a:rPr lang="kk-KZ" sz="2200" b="1" dirty="0">
                <a:latin typeface="Times New Roman" panose="02020603050405020304" pitchFamily="18" charset="0"/>
                <a:cs typeface="Times New Roman" panose="02020603050405020304" pitchFamily="18" charset="0"/>
              </a:rPr>
              <a:t>4.</a:t>
            </a:r>
            <a:r>
              <a:rPr lang="kk-KZ" altLang="ru-RU" sz="2200" dirty="0">
                <a:solidFill>
                  <a:prstClr val="black"/>
                </a:solidFill>
              </a:rPr>
              <a:t> </a:t>
            </a:r>
            <a:r>
              <a:rPr lang="kk-KZ" altLang="ru-RU" sz="2200" dirty="0">
                <a:solidFill>
                  <a:prstClr val="black"/>
                </a:solidFill>
                <a:latin typeface="Times New Roman" pitchFamily="18" charset="0"/>
                <a:cs typeface="Times New Roman" pitchFamily="18" charset="0"/>
              </a:rPr>
              <a:t>Деполяризация-ішкі ортаның теріс заряды азайса, мембранада деполяризация,  ал керісінше өссе гиперполяризация жүреді.</a:t>
            </a:r>
            <a:r>
              <a:rPr lang="ru-RU" altLang="ru-RU" sz="2200" dirty="0">
                <a:solidFill>
                  <a:prstClr val="black"/>
                </a:solidFill>
                <a:latin typeface="Times New Roman" pitchFamily="18" charset="0"/>
                <a:cs typeface="Times New Roman" pitchFamily="18" charset="0"/>
              </a:rPr>
              <a:t/>
            </a:r>
            <a:br>
              <a:rPr lang="ru-RU" altLang="ru-RU" sz="2200" dirty="0">
                <a:solidFill>
                  <a:prstClr val="black"/>
                </a:solidFill>
                <a:latin typeface="Times New Roman" pitchFamily="18" charset="0"/>
                <a:cs typeface="Times New Roman" pitchFamily="18" charset="0"/>
              </a:rPr>
            </a:br>
            <a:endParaRPr lang="ru-RU" altLang="ru-RU" sz="2200" dirty="0">
              <a:solidFill>
                <a:prstClr val="black"/>
              </a:solidFill>
              <a:latin typeface="Times New Roman" pitchFamily="18" charset="0"/>
              <a:cs typeface="Times New Roman"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8887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543594"/>
          </a:xfrm>
        </p:spPr>
        <p:txBody>
          <a:bodyPr>
            <a:noAutofit/>
          </a:bodyPr>
          <a:lstStyle/>
          <a:p>
            <a:r>
              <a:rPr lang="ru-RU" sz="3300" b="1" dirty="0" err="1">
                <a:latin typeface="Times New Roman" panose="02020603050405020304" pitchFamily="18" charset="0"/>
                <a:cs typeface="Times New Roman" panose="02020603050405020304" pitchFamily="18" charset="0"/>
              </a:rPr>
              <a:t>Қорытынды</a:t>
            </a:r>
            <a:endParaRPr lang="ru-RU" sz="33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8" y="1124744"/>
            <a:ext cx="8640960" cy="5400600"/>
          </a:xfrm>
        </p:spPr>
        <p:txBody>
          <a:bodyPr>
            <a:noAutofit/>
          </a:bodyPr>
          <a:lstStyle/>
          <a:p>
            <a:pPr marL="0" lvl="0" indent="0">
              <a:buNone/>
            </a:pPr>
            <a:r>
              <a:rPr lang="ru-RU" altLang="ru-RU" sz="1800" b="1" dirty="0">
                <a:solidFill>
                  <a:prstClr val="black"/>
                </a:solidFill>
                <a:latin typeface="Times New Roman" panose="02020603050405020304" pitchFamily="18" charset="0"/>
                <a:cs typeface="Times New Roman" panose="02020603050405020304" pitchFamily="18" charset="0"/>
              </a:rPr>
              <a:t>5.</a:t>
            </a:r>
            <a:r>
              <a:rPr lang="kk-KZ" altLang="ru-RU" sz="1800" dirty="0">
                <a:solidFill>
                  <a:prstClr val="black"/>
                </a:solidFill>
                <a:latin typeface="Times New Roman" pitchFamily="18" charset="0"/>
              </a:rPr>
              <a:t>Тыныштық потенциалында нейрон мембранасының сыртында натрий иондарының концентрациясы жоғары болады, ал мембрананың ішінде калий иондарының концентрациясы жоғары болады. Аксон арқылы импульс берілген кезде натрий иондары  жасуша ішіне кіреді де, кернеудің күшін жояды, оны әрекет потенциалы дейді.</a:t>
            </a:r>
            <a:endParaRPr lang="ru-RU" altLang="ru-RU" sz="1800" dirty="0">
              <a:solidFill>
                <a:prstClr val="black"/>
              </a:solidFill>
              <a:latin typeface="Times New Roman" pitchFamily="18" charset="0"/>
            </a:endParaRPr>
          </a:p>
          <a:p>
            <a:pPr marL="0" indent="0">
              <a:buNone/>
            </a:pPr>
            <a:r>
              <a:rPr lang="ru-RU" sz="1800" b="1" dirty="0">
                <a:latin typeface="Times New Roman" panose="02020603050405020304" pitchFamily="18" charset="0"/>
                <a:cs typeface="Times New Roman" panose="02020603050405020304" pitchFamily="18" charset="0"/>
              </a:rPr>
              <a:t>6.</a:t>
            </a:r>
            <a:r>
              <a:rPr lang="ru-RU" sz="1800" dirty="0">
                <a:latin typeface="Times New Roman" panose="02020603050405020304" pitchFamily="18" charset="0"/>
                <a:cs typeface="Times New Roman" panose="02020603050405020304" pitchFamily="18" charset="0"/>
              </a:rPr>
              <a:t> </a:t>
            </a:r>
            <a:r>
              <a:rPr lang="kk-KZ" sz="1800" dirty="0">
                <a:latin typeface="Times New Roman" panose="02020603050405020304" pitchFamily="18" charset="0"/>
                <a:cs typeface="Times New Roman" panose="02020603050405020304" pitchFamily="18" charset="0"/>
              </a:rPr>
              <a:t>Егер тітіркендіргіш әсерінен ТП  -50 мВ-ке дейін өзгерсе (шекті мән), онда ӘП  дамиды. Егер тітіргендіргіш бұл мəнге жете алмаса, ӘП генерацияланбайды жасалмайды («барлығы немесе ештеңе» принципі).</a:t>
            </a:r>
            <a:endParaRPr lang="ru-RU" sz="1800" dirty="0">
              <a:latin typeface="Times New Roman" panose="02020603050405020304" pitchFamily="18" charset="0"/>
              <a:cs typeface="Times New Roman" panose="02020603050405020304" pitchFamily="18" charset="0"/>
            </a:endParaRPr>
          </a:p>
          <a:p>
            <a:pPr marL="0" indent="0">
              <a:buNone/>
            </a:pPr>
            <a:r>
              <a:rPr lang="ru-RU" sz="1800" b="1" dirty="0">
                <a:latin typeface="Times New Roman" panose="02020603050405020304" pitchFamily="18" charset="0"/>
                <a:cs typeface="Times New Roman" panose="02020603050405020304" pitchFamily="18" charset="0"/>
              </a:rPr>
              <a:t>7.</a:t>
            </a:r>
            <a:r>
              <a:rPr lang="ru-RU" sz="1800" dirty="0">
                <a:latin typeface="Times New Roman" panose="02020603050405020304" pitchFamily="18" charset="0"/>
                <a:cs typeface="Times New Roman" panose="02020603050405020304" pitchFamily="18" charset="0"/>
              </a:rPr>
              <a:t> Миелин </a:t>
            </a:r>
            <a:r>
              <a:rPr lang="ru-RU" sz="1800" dirty="0" err="1">
                <a:latin typeface="Times New Roman" panose="02020603050405020304" pitchFamily="18" charset="0"/>
                <a:cs typeface="Times New Roman" panose="02020603050405020304" pitchFamily="18" charset="0"/>
              </a:rPr>
              <a:t>талшығы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бойымен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қозудың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таралуының</a:t>
            </a:r>
            <a:endParaRPr lang="ru-RU" sz="1800" dirty="0">
              <a:latin typeface="Times New Roman" panose="02020603050405020304" pitchFamily="18" charset="0"/>
              <a:cs typeface="Times New Roman" panose="02020603050405020304" pitchFamily="18" charset="0"/>
            </a:endParaRPr>
          </a:p>
          <a:p>
            <a:pPr marL="0" indent="0">
              <a:buNone/>
            </a:pP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Артықшылығы:</a:t>
            </a:r>
            <a:endParaRPr lang="ru-RU" sz="1800" dirty="0">
              <a:latin typeface="Times New Roman" panose="02020603050405020304" pitchFamily="18" charset="0"/>
              <a:cs typeface="Times New Roman" panose="02020603050405020304" pitchFamily="18" charset="0"/>
            </a:endParaRPr>
          </a:p>
          <a:p>
            <a:r>
              <a:rPr lang="ru-RU" sz="1800" dirty="0" err="1">
                <a:latin typeface="Times New Roman" panose="02020603050405020304" pitchFamily="18" charset="0"/>
                <a:cs typeface="Times New Roman" panose="02020603050405020304" pitchFamily="18" charset="0"/>
              </a:rPr>
              <a:t>жоғары жылдамдық;</a:t>
            </a:r>
            <a:endParaRPr lang="ru-RU" sz="1800" dirty="0">
              <a:latin typeface="Times New Roman" panose="02020603050405020304" pitchFamily="18" charset="0"/>
              <a:cs typeface="Times New Roman" panose="02020603050405020304" pitchFamily="18" charset="0"/>
            </a:endParaRPr>
          </a:p>
          <a:p>
            <a:r>
              <a:rPr lang="ru-RU" sz="1800" dirty="0" err="1">
                <a:latin typeface="Times New Roman" panose="02020603050405020304" pitchFamily="18" charset="0"/>
                <a:cs typeface="Times New Roman" panose="02020603050405020304" pitchFamily="18" charset="0"/>
              </a:rPr>
              <a:t>үнемділік</a:t>
            </a:r>
            <a:r>
              <a:rPr lang="ru-RU" sz="1800" dirty="0">
                <a:latin typeface="Times New Roman" panose="02020603050405020304" pitchFamily="18" charset="0"/>
                <a:cs typeface="Times New Roman" panose="02020603050405020304" pitchFamily="18" charset="0"/>
              </a:rPr>
              <a:t>.</a:t>
            </a:r>
          </a:p>
          <a:p>
            <a:pPr marL="0" indent="0">
              <a:buNone/>
            </a:pPr>
            <a:r>
              <a:rPr lang="ru-RU" sz="1800" b="1" dirty="0">
                <a:latin typeface="Times New Roman" panose="02020603050405020304" pitchFamily="18" charset="0"/>
                <a:cs typeface="Times New Roman" panose="02020603050405020304" pitchFamily="18" charset="0"/>
              </a:rPr>
              <a:t>8.</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Жүйке талшығы бойынша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қозуды өткізу жылдамдығы мыналарға тәуелді:</a:t>
            </a:r>
            <a:r>
              <a:rPr lang="ru-RU" sz="1800" dirty="0">
                <a:latin typeface="Times New Roman" panose="02020603050405020304" pitchFamily="18" charset="0"/>
                <a:cs typeface="Times New Roman" panose="02020603050405020304" pitchFamily="18" charset="0"/>
              </a:rPr>
              <a:t> </a:t>
            </a:r>
          </a:p>
          <a:p>
            <a:pPr marL="0" indent="0">
              <a:buNone/>
            </a:pPr>
            <a:r>
              <a:rPr lang="ru-RU" sz="1800" dirty="0">
                <a:latin typeface="Times New Roman" panose="02020603050405020304" pitchFamily="18" charset="0"/>
                <a:cs typeface="Times New Roman" panose="02020603050405020304" pitchFamily="18" charset="0"/>
              </a:rPr>
              <a:t>1-қабықша </a:t>
            </a:r>
            <a:r>
              <a:rPr lang="ru-RU" sz="1800" dirty="0" err="1">
                <a:latin typeface="Times New Roman" panose="02020603050405020304" pitchFamily="18" charset="0"/>
                <a:cs typeface="Times New Roman" panose="02020603050405020304" pitchFamily="18" charset="0"/>
              </a:rPr>
              <a:t>құрылысы</a:t>
            </a:r>
            <a:r>
              <a:rPr lang="ru-RU" sz="1800" dirty="0">
                <a:latin typeface="Times New Roman" panose="02020603050405020304" pitchFamily="18" charset="0"/>
                <a:cs typeface="Times New Roman" panose="02020603050405020304" pitchFamily="18" charset="0"/>
              </a:rPr>
              <a:t>;</a:t>
            </a:r>
          </a:p>
          <a:p>
            <a:pPr marL="0" indent="0">
              <a:buNone/>
            </a:pPr>
            <a:r>
              <a:rPr lang="ru-RU" sz="1800" dirty="0">
                <a:latin typeface="Times New Roman" panose="02020603050405020304" pitchFamily="18" charset="0"/>
                <a:cs typeface="Times New Roman" panose="02020603050405020304" pitchFamily="18" charset="0"/>
              </a:rPr>
              <a:t>2-талшықтар </a:t>
            </a:r>
            <a:r>
              <a:rPr lang="ru-RU" sz="1800" dirty="0" err="1">
                <a:latin typeface="Times New Roman" panose="02020603050405020304" pitchFamily="18" charset="0"/>
                <a:cs typeface="Times New Roman" panose="02020603050405020304" pitchFamily="18" charset="0"/>
              </a:rPr>
              <a:t>диаметрі</a:t>
            </a:r>
            <a:r>
              <a:rPr lang="ru-RU" sz="1800" dirty="0">
                <a:latin typeface="Times New Roman" panose="02020603050405020304" pitchFamily="18" charset="0"/>
                <a:cs typeface="Times New Roman" panose="02020603050405020304" pitchFamily="18" charset="0"/>
              </a:rPr>
              <a:t>;</a:t>
            </a:r>
          </a:p>
          <a:p>
            <a:pPr marL="0" indent="0">
              <a:buNone/>
            </a:pPr>
            <a:r>
              <a:rPr lang="ru-RU" sz="1800" dirty="0">
                <a:latin typeface="Times New Roman" panose="02020603050405020304" pitchFamily="18" charset="0"/>
                <a:cs typeface="Times New Roman" panose="02020603050405020304" pitchFamily="18" charset="0"/>
              </a:rPr>
              <a:t>3-температураға</a:t>
            </a:r>
          </a:p>
          <a:p>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617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193DB317-FE41-4AE6-6C1B-722B25703509}"/>
              </a:ext>
            </a:extLst>
          </p:cNvPr>
          <p:cNvPicPr>
            <a:picLocks noChangeAspect="1"/>
          </p:cNvPicPr>
          <p:nvPr/>
        </p:nvPicPr>
        <p:blipFill>
          <a:blip r:embed="rId2"/>
          <a:stretch>
            <a:fillRect/>
          </a:stretch>
        </p:blipFill>
        <p:spPr>
          <a:xfrm>
            <a:off x="5925082" y="260648"/>
            <a:ext cx="2607358" cy="5121084"/>
          </a:xfrm>
          <a:prstGeom prst="rect">
            <a:avLst/>
          </a:prstGeom>
        </p:spPr>
      </p:pic>
      <p:sp>
        <p:nvSpPr>
          <p:cNvPr id="6" name="Rectangle 2">
            <a:extLst>
              <a:ext uri="{FF2B5EF4-FFF2-40B4-BE49-F238E27FC236}">
                <a16:creationId xmlns:a16="http://schemas.microsoft.com/office/drawing/2014/main" xmlns="" id="{E494D577-0952-B093-4977-13C1475A19D4}"/>
              </a:ext>
            </a:extLst>
          </p:cNvPr>
          <p:cNvSpPr txBox="1">
            <a:spLocks noChangeArrowheads="1"/>
          </p:cNvSpPr>
          <p:nvPr/>
        </p:nvSpPr>
        <p:spPr>
          <a:xfrm>
            <a:off x="611560" y="260648"/>
            <a:ext cx="4824536" cy="60340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ru-RU" altLang="x-none" sz="2000" dirty="0" err="1">
                <a:latin typeface="Times New Roman" panose="02020603050405020304" pitchFamily="18" charset="0"/>
                <a:cs typeface="Times New Roman" panose="02020603050405020304" pitchFamily="18" charset="0"/>
              </a:rPr>
              <a:t>Жасуша</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элементінің</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әр</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бөлігінің</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қызметі</a:t>
            </a:r>
            <a:r>
              <a:rPr lang="ru-RU" altLang="x-none" sz="2000" dirty="0">
                <a:latin typeface="Times New Roman" panose="02020603050405020304" pitchFamily="18" charset="0"/>
                <a:cs typeface="Times New Roman" panose="02020603050405020304" pitchFamily="18" charset="0"/>
              </a:rPr>
              <a:t>:</a:t>
            </a:r>
            <a:br>
              <a:rPr lang="ru-RU" altLang="x-none" sz="2000" dirty="0">
                <a:latin typeface="Times New Roman" panose="02020603050405020304" pitchFamily="18" charset="0"/>
                <a:cs typeface="Times New Roman" panose="02020603050405020304" pitchFamily="18" charset="0"/>
              </a:rPr>
            </a:br>
            <a:r>
              <a:rPr lang="ru-RU" altLang="x-none" sz="2000" b="1" dirty="0">
                <a:solidFill>
                  <a:srgbClr val="FF0000"/>
                </a:solidFill>
                <a:latin typeface="Times New Roman" panose="02020603050405020304" pitchFamily="18" charset="0"/>
                <a:cs typeface="Times New Roman" panose="02020603050405020304" pitchFamily="18" charset="0"/>
              </a:rPr>
              <a:t>Нейрон </a:t>
            </a:r>
            <a:r>
              <a:rPr lang="ru-RU" altLang="x-none" sz="2000" b="1" dirty="0" err="1">
                <a:solidFill>
                  <a:srgbClr val="FF0000"/>
                </a:solidFill>
                <a:latin typeface="Times New Roman" panose="02020603050405020304" pitchFamily="18" charset="0"/>
                <a:cs typeface="Times New Roman" panose="02020603050405020304" pitchFamily="18" charset="0"/>
              </a:rPr>
              <a:t>денесінде</a:t>
            </a:r>
            <a:r>
              <a:rPr lang="ru-RU" altLang="x-none" sz="2000" b="1" dirty="0">
                <a:solidFill>
                  <a:srgbClr val="FF0000"/>
                </a:solidFill>
                <a:latin typeface="Times New Roman" panose="02020603050405020304" pitchFamily="18" charset="0"/>
                <a:cs typeface="Times New Roman" panose="02020603050405020304" pitchFamily="18" charset="0"/>
              </a:rPr>
              <a:t> </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орналасқан</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әртүрлі</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органеллалар</a:t>
            </a:r>
            <a:r>
              <a:rPr lang="ru-RU" altLang="x-none" sz="2000" dirty="0">
                <a:latin typeface="Times New Roman" panose="02020603050405020304" pitchFamily="18" charset="0"/>
                <a:cs typeface="Times New Roman" panose="02020603050405020304" pitchFamily="18" charset="0"/>
              </a:rPr>
              <a:t> осы </a:t>
            </a:r>
            <a:r>
              <a:rPr lang="ru-RU" altLang="x-none" sz="2000" dirty="0" err="1">
                <a:latin typeface="Times New Roman" panose="02020603050405020304" pitchFamily="18" charset="0"/>
                <a:cs typeface="Times New Roman" panose="02020603050405020304" pitchFamily="18" charset="0"/>
              </a:rPr>
              <a:t>жасушаның</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іс-әрекетін</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қамтамасыз</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етеді</a:t>
            </a:r>
            <a:r>
              <a:rPr lang="ru-RU" altLang="x-none" sz="2000" dirty="0">
                <a:latin typeface="Times New Roman" panose="02020603050405020304" pitchFamily="18" charset="0"/>
                <a:cs typeface="Times New Roman" panose="02020603050405020304" pitchFamily="18" charset="0"/>
              </a:rPr>
              <a:t>. </a:t>
            </a:r>
            <a:br>
              <a:rPr lang="ru-RU" altLang="x-none" sz="2000" dirty="0">
                <a:latin typeface="Times New Roman" panose="02020603050405020304" pitchFamily="18" charset="0"/>
                <a:cs typeface="Times New Roman" panose="02020603050405020304" pitchFamily="18" charset="0"/>
              </a:rPr>
            </a:br>
            <a:r>
              <a:rPr lang="ru-RU" altLang="x-none" sz="2000" b="1" dirty="0">
                <a:solidFill>
                  <a:srgbClr val="FF0000"/>
                </a:solidFill>
                <a:latin typeface="Times New Roman" panose="02020603050405020304" pitchFamily="18" charset="0"/>
                <a:cs typeface="Times New Roman" panose="02020603050405020304" pitchFamily="18" charset="0"/>
              </a:rPr>
              <a:t>Нейрон </a:t>
            </a:r>
            <a:r>
              <a:rPr lang="ru-RU" altLang="x-none" sz="2000" b="1" dirty="0" err="1">
                <a:solidFill>
                  <a:srgbClr val="FF0000"/>
                </a:solidFill>
                <a:latin typeface="Times New Roman" panose="02020603050405020304" pitchFamily="18" charset="0"/>
                <a:cs typeface="Times New Roman" panose="02020603050405020304" pitchFamily="18" charset="0"/>
              </a:rPr>
              <a:t>мембранасының</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бетінде</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көптеген</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синапстар</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ораналасады</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Солар</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арқылы</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басқа</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нейрондардан</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келген</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серпіністер</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қабылданады</a:t>
            </a:r>
            <a:r>
              <a:rPr lang="ru-RU" altLang="x-none" sz="2000" dirty="0">
                <a:latin typeface="Times New Roman" panose="02020603050405020304" pitchFamily="18" charset="0"/>
                <a:cs typeface="Times New Roman" panose="02020603050405020304" pitchFamily="18" charset="0"/>
              </a:rPr>
              <a:t>.</a:t>
            </a:r>
            <a:br>
              <a:rPr lang="ru-RU" altLang="x-none" sz="2000" dirty="0">
                <a:latin typeface="Times New Roman" panose="02020603050405020304" pitchFamily="18" charset="0"/>
                <a:cs typeface="Times New Roman" panose="02020603050405020304" pitchFamily="18" charset="0"/>
              </a:rPr>
            </a:br>
            <a:r>
              <a:rPr lang="ru-RU" altLang="x-none" sz="2000" b="1" dirty="0">
                <a:solidFill>
                  <a:srgbClr val="FF0000"/>
                </a:solidFill>
                <a:latin typeface="Times New Roman" panose="02020603050405020304" pitchFamily="18" charset="0"/>
                <a:cs typeface="Times New Roman" panose="02020603050405020304" pitchFamily="18" charset="0"/>
              </a:rPr>
              <a:t>Аксон</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ұзын</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өсіндісі</a:t>
            </a:r>
            <a:r>
              <a:rPr lang="ru-RU" altLang="x-none" sz="2000" dirty="0">
                <a:latin typeface="Times New Roman" panose="02020603050405020304" pitchFamily="18" charset="0"/>
                <a:cs typeface="Times New Roman" panose="02020603050405020304" pitchFamily="18" charset="0"/>
              </a:rPr>
              <a:t>) – </a:t>
            </a:r>
            <a:r>
              <a:rPr lang="ru-RU" altLang="x-none" sz="2000" dirty="0" err="1">
                <a:latin typeface="Times New Roman" panose="02020603050405020304" pitchFamily="18" charset="0"/>
                <a:cs typeface="Times New Roman" panose="02020603050405020304" pitchFamily="18" charset="0"/>
              </a:rPr>
              <a:t>жүйке</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серпіністерді</a:t>
            </a:r>
            <a:r>
              <a:rPr lang="ru-RU" altLang="x-none" sz="2000" dirty="0">
                <a:latin typeface="Times New Roman" panose="02020603050405020304" pitchFamily="18" charset="0"/>
                <a:cs typeface="Times New Roman" panose="02020603050405020304" pitchFamily="18" charset="0"/>
              </a:rPr>
              <a:t> нейрон </a:t>
            </a:r>
            <a:r>
              <a:rPr lang="ru-RU" altLang="x-none" sz="2000" dirty="0" err="1">
                <a:latin typeface="Times New Roman" panose="02020603050405020304" pitchFamily="18" charset="0"/>
                <a:cs typeface="Times New Roman" panose="02020603050405020304" pitchFamily="18" charset="0"/>
              </a:rPr>
              <a:t>денесінен</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перифериямен</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басқа</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нейрондарға</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өткізеді</a:t>
            </a:r>
            <a:r>
              <a:rPr lang="ru-RU" altLang="x-none" sz="2000" dirty="0">
                <a:latin typeface="Times New Roman" panose="02020603050405020304" pitchFamily="18" charset="0"/>
                <a:cs typeface="Times New Roman" panose="02020603050405020304" pitchFamily="18" charset="0"/>
              </a:rPr>
              <a:t>. </a:t>
            </a:r>
            <a:br>
              <a:rPr lang="ru-RU" altLang="x-none" sz="2000" dirty="0">
                <a:latin typeface="Times New Roman" panose="02020603050405020304" pitchFamily="18" charset="0"/>
                <a:cs typeface="Times New Roman" panose="02020603050405020304" pitchFamily="18" charset="0"/>
              </a:rPr>
            </a:br>
            <a:r>
              <a:rPr lang="ru-RU" altLang="x-none" sz="2000" b="1" dirty="0" err="1">
                <a:solidFill>
                  <a:srgbClr val="FF0000"/>
                </a:solidFill>
                <a:latin typeface="Times New Roman" panose="02020603050405020304" pitchFamily="18" charset="0"/>
                <a:cs typeface="Times New Roman" panose="02020603050405020304" pitchFamily="18" charset="0"/>
              </a:rPr>
              <a:t>Дендриттер</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қысқа</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көп</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тармақты</a:t>
            </a:r>
            <a:r>
              <a:rPr lang="ru-RU" altLang="x-none" sz="2000" dirty="0">
                <a:latin typeface="Times New Roman" panose="02020603050405020304" pitchFamily="18" charset="0"/>
                <a:cs typeface="Times New Roman" panose="02020603050405020304" pitchFamily="18" charset="0"/>
              </a:rPr>
              <a:t>) – </a:t>
            </a:r>
            <a:r>
              <a:rPr lang="ru-RU" altLang="x-none" sz="2000" dirty="0" err="1">
                <a:latin typeface="Times New Roman" panose="02020603050405020304" pitchFamily="18" charset="0"/>
                <a:cs typeface="Times New Roman" panose="02020603050405020304" pitchFamily="18" charset="0"/>
              </a:rPr>
              <a:t>жүйке</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серпіністерді</a:t>
            </a:r>
            <a:r>
              <a:rPr lang="ru-RU" altLang="x-none" sz="2000" dirty="0">
                <a:latin typeface="Times New Roman" panose="02020603050405020304" pitchFamily="18" charset="0"/>
                <a:cs typeface="Times New Roman" panose="02020603050405020304" pitchFamily="18" charset="0"/>
              </a:rPr>
              <a:t> нейрон </a:t>
            </a:r>
            <a:r>
              <a:rPr lang="ru-RU" altLang="x-none" sz="2000" dirty="0" err="1">
                <a:latin typeface="Times New Roman" panose="02020603050405020304" pitchFamily="18" charset="0"/>
                <a:cs typeface="Times New Roman" panose="02020603050405020304" pitchFamily="18" charset="0"/>
              </a:rPr>
              <a:t>денесіне</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өткізеді</a:t>
            </a:r>
            <a:r>
              <a:rPr lang="ru-RU" altLang="x-none" sz="2000" dirty="0">
                <a:latin typeface="Times New Roman" panose="02020603050405020304" pitchFamily="18" charset="0"/>
                <a:cs typeface="Times New Roman" panose="02020603050405020304" pitchFamily="18" charset="0"/>
              </a:rPr>
              <a:t>. Дендрит </a:t>
            </a:r>
            <a:r>
              <a:rPr lang="ru-RU" altLang="x-none" sz="2000" dirty="0" err="1">
                <a:latin typeface="Times New Roman" panose="02020603050405020304" pitchFamily="18" charset="0"/>
                <a:cs typeface="Times New Roman" panose="02020603050405020304" pitchFamily="18" charset="0"/>
              </a:rPr>
              <a:t>ұштарында</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тітіркендіргіштерді</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қабылдайтын</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құрылымдар</a:t>
            </a:r>
            <a:r>
              <a:rPr lang="ru-RU" altLang="x-none" sz="2000" dirty="0">
                <a:latin typeface="Times New Roman" panose="02020603050405020304" pitchFamily="18" charset="0"/>
                <a:cs typeface="Times New Roman" panose="02020603050405020304" pitchFamily="18" charset="0"/>
              </a:rPr>
              <a:t> – </a:t>
            </a:r>
            <a:r>
              <a:rPr lang="ru-RU" altLang="x-none" sz="2000" dirty="0" err="1">
                <a:latin typeface="Times New Roman" panose="02020603050405020304" pitchFamily="18" charset="0"/>
                <a:cs typeface="Times New Roman" panose="02020603050405020304" pitchFamily="18" charset="0"/>
              </a:rPr>
              <a:t>рецепторлар</a:t>
            </a:r>
            <a:r>
              <a:rPr lang="ru-RU" altLang="x-none" sz="2000" dirty="0">
                <a:latin typeface="Times New Roman" panose="02020603050405020304" pitchFamily="18" charset="0"/>
                <a:cs typeface="Times New Roman" panose="02020603050405020304" pitchFamily="18" charset="0"/>
              </a:rPr>
              <a:t> </a:t>
            </a:r>
            <a:r>
              <a:rPr lang="ru-RU" altLang="x-none" sz="2000" dirty="0" err="1">
                <a:latin typeface="Times New Roman" panose="02020603050405020304" pitchFamily="18" charset="0"/>
                <a:cs typeface="Times New Roman" panose="02020603050405020304" pitchFamily="18" charset="0"/>
              </a:rPr>
              <a:t>орналасады</a:t>
            </a:r>
            <a:r>
              <a:rPr lang="ru-RU" altLang="x-none" sz="20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773072E0-F792-ADE8-5707-05110CE49AAB}"/>
              </a:ext>
            </a:extLst>
          </p:cNvPr>
          <p:cNvSpPr>
            <a:spLocks noGrp="1" noChangeArrowheads="1"/>
          </p:cNvSpPr>
          <p:nvPr>
            <p:ph type="title"/>
          </p:nvPr>
        </p:nvSpPr>
        <p:spPr>
          <a:xfrm>
            <a:off x="-6188" y="3432906"/>
            <a:ext cx="9083352" cy="3425094"/>
          </a:xfrm>
        </p:spPr>
        <p:txBody>
          <a:bodyPr>
            <a:normAutofit fontScale="90000"/>
          </a:bodyPr>
          <a:lstStyle/>
          <a:p>
            <a:pPr algn="ctr" eaLnBrk="1" hangingPunct="1">
              <a:lnSpc>
                <a:spcPct val="140000"/>
              </a:lnSpc>
            </a:pPr>
            <a:r>
              <a:rPr lang="ru-RU" altLang="x-none" sz="1400" dirty="0"/>
              <a:t/>
            </a:r>
            <a:br>
              <a:rPr lang="ru-RU" altLang="x-none" sz="1400" dirty="0"/>
            </a:br>
            <a:r>
              <a:rPr lang="ru-RU" altLang="x-none" sz="1600" dirty="0">
                <a:latin typeface="Times New Roman" panose="02020603050405020304" pitchFamily="18" charset="0"/>
                <a:cs typeface="Times New Roman" panose="02020603050405020304" pitchFamily="18" charset="0"/>
              </a:rPr>
              <a:t>1</a:t>
            </a:r>
            <a:r>
              <a:rPr lang="ru-RU" altLang="x-none" sz="1600" dirty="0">
                <a:solidFill>
                  <a:srgbClr val="6600FF"/>
                </a:solidFill>
                <a:latin typeface="Times New Roman" panose="02020603050405020304" pitchFamily="18" charset="0"/>
                <a:cs typeface="Times New Roman" panose="02020603050405020304" pitchFamily="18" charset="0"/>
              </a:rPr>
              <a:t>. </a:t>
            </a:r>
            <a:r>
              <a:rPr lang="ru-RU" altLang="x-none" sz="1600" b="1" dirty="0" err="1">
                <a:solidFill>
                  <a:srgbClr val="6600FF"/>
                </a:solidFill>
                <a:latin typeface="Times New Roman" panose="02020603050405020304" pitchFamily="18" charset="0"/>
                <a:cs typeface="Times New Roman" panose="02020603050405020304" pitchFamily="18" charset="0"/>
              </a:rPr>
              <a:t>Тармақтардың</a:t>
            </a:r>
            <a:r>
              <a:rPr lang="ru-RU" altLang="x-none" sz="1600" b="1" dirty="0">
                <a:solidFill>
                  <a:srgbClr val="6600FF"/>
                </a:solidFill>
                <a:latin typeface="Times New Roman" panose="02020603050405020304" pitchFamily="18" charset="0"/>
                <a:cs typeface="Times New Roman" panose="02020603050405020304" pitchFamily="18" charset="0"/>
              </a:rPr>
              <a:t> </a:t>
            </a:r>
            <a:r>
              <a:rPr lang="ru-RU" altLang="x-none" sz="1600" b="1" dirty="0" err="1">
                <a:solidFill>
                  <a:srgbClr val="6600FF"/>
                </a:solidFill>
                <a:latin typeface="Times New Roman" panose="02020603050405020304" pitchFamily="18" charset="0"/>
                <a:cs typeface="Times New Roman" panose="02020603050405020304" pitchFamily="18" charset="0"/>
              </a:rPr>
              <a:t>санына</a:t>
            </a:r>
            <a:r>
              <a:rPr lang="ru-RU" altLang="x-none" sz="1600" b="1" dirty="0">
                <a:solidFill>
                  <a:srgbClr val="6600FF"/>
                </a:solidFill>
                <a:latin typeface="Times New Roman" panose="02020603050405020304" pitchFamily="18" charset="0"/>
                <a:cs typeface="Times New Roman" panose="02020603050405020304" pitchFamily="18" charset="0"/>
              </a:rPr>
              <a:t> </a:t>
            </a:r>
            <a:r>
              <a:rPr lang="ru-RU" altLang="x-none" sz="1600" b="1" dirty="0" err="1">
                <a:solidFill>
                  <a:srgbClr val="6600FF"/>
                </a:solidFill>
                <a:latin typeface="Times New Roman" panose="02020603050405020304" pitchFamily="18" charset="0"/>
                <a:cs typeface="Times New Roman" panose="02020603050405020304" pitchFamily="18" charset="0"/>
              </a:rPr>
              <a:t>қарай</a:t>
            </a:r>
            <a:r>
              <a:rPr lang="ru-RU" altLang="x-none" sz="1600" b="1" dirty="0">
                <a:solidFill>
                  <a:srgbClr val="6600FF"/>
                </a:solidFill>
                <a:latin typeface="Times New Roman" panose="02020603050405020304" pitchFamily="18" charset="0"/>
                <a:cs typeface="Times New Roman" panose="02020603050405020304" pitchFamily="18" charset="0"/>
              </a:rPr>
              <a:t> :</a:t>
            </a:r>
            <a:br>
              <a:rPr lang="ru-RU" altLang="x-none" sz="1600" b="1" dirty="0">
                <a:solidFill>
                  <a:srgbClr val="6600FF"/>
                </a:solidFill>
                <a:latin typeface="Times New Roman" panose="02020603050405020304" pitchFamily="18" charset="0"/>
                <a:cs typeface="Times New Roman" panose="02020603050405020304" pitchFamily="18" charset="0"/>
              </a:rPr>
            </a:br>
            <a:r>
              <a:rPr lang="ru-RU" altLang="x-none" sz="1600" dirty="0">
                <a:latin typeface="Times New Roman" panose="02020603050405020304" pitchFamily="18" charset="0"/>
                <a:cs typeface="Times New Roman" panose="02020603050405020304" pitchFamily="18" charset="0"/>
              </a:rPr>
              <a:t>- </a:t>
            </a:r>
            <a:r>
              <a:rPr lang="ru-RU" altLang="x-none" sz="1600" b="1" dirty="0" err="1">
                <a:latin typeface="Times New Roman" panose="02020603050405020304" pitchFamily="18" charset="0"/>
                <a:cs typeface="Times New Roman" panose="02020603050405020304" pitchFamily="18" charset="0"/>
              </a:rPr>
              <a:t>униполярлы</a:t>
            </a:r>
            <a:r>
              <a:rPr lang="ru-RU" altLang="x-none" sz="1600" dirty="0">
                <a:latin typeface="Times New Roman" panose="02020603050405020304" pitchFamily="18" charset="0"/>
                <a:cs typeface="Times New Roman" panose="02020603050405020304" pitchFamily="18" charset="0"/>
              </a:rPr>
              <a:t> – </a:t>
            </a:r>
            <a:r>
              <a:rPr lang="ru-RU" altLang="x-none" sz="1600" dirty="0" err="1">
                <a:latin typeface="Times New Roman" panose="02020603050405020304" pitchFamily="18" charset="0"/>
                <a:cs typeface="Times New Roman" panose="02020603050405020304" pitchFamily="18" charset="0"/>
              </a:rPr>
              <a:t>бір</a:t>
            </a:r>
            <a:r>
              <a:rPr lang="ru-RU" altLang="x-none" sz="1600" dirty="0">
                <a:latin typeface="Times New Roman" panose="02020603050405020304" pitchFamily="18" charset="0"/>
                <a:cs typeface="Times New Roman" panose="02020603050405020304" pitchFamily="18" charset="0"/>
              </a:rPr>
              <a:t> </a:t>
            </a:r>
            <a:r>
              <a:rPr lang="ru-RU" altLang="x-none" sz="1600" dirty="0" err="1">
                <a:latin typeface="Times New Roman" panose="02020603050405020304" pitchFamily="18" charset="0"/>
                <a:cs typeface="Times New Roman" panose="02020603050405020304" pitchFamily="18" charset="0"/>
              </a:rPr>
              <a:t>өсінді</a:t>
            </a:r>
            <a:r>
              <a:rPr lang="ru-RU" altLang="x-none" sz="1600" dirty="0">
                <a:latin typeface="Times New Roman" panose="02020603050405020304" pitchFamily="18" charset="0"/>
                <a:cs typeface="Times New Roman" panose="02020603050405020304" pitchFamily="18" charset="0"/>
              </a:rPr>
              <a:t/>
            </a:r>
            <a:br>
              <a:rPr lang="ru-RU" altLang="x-none" sz="1600" dirty="0">
                <a:latin typeface="Times New Roman" panose="02020603050405020304" pitchFamily="18" charset="0"/>
                <a:cs typeface="Times New Roman" panose="02020603050405020304" pitchFamily="18" charset="0"/>
              </a:rPr>
            </a:br>
            <a:r>
              <a:rPr lang="ru-RU" altLang="x-none" sz="1600" dirty="0">
                <a:latin typeface="Times New Roman" panose="02020603050405020304" pitchFamily="18" charset="0"/>
                <a:cs typeface="Times New Roman" panose="02020603050405020304" pitchFamily="18" charset="0"/>
              </a:rPr>
              <a:t>- </a:t>
            </a:r>
            <a:r>
              <a:rPr lang="ru-RU" altLang="x-none" sz="1600" b="1" dirty="0" err="1">
                <a:latin typeface="Times New Roman" panose="02020603050405020304" pitchFamily="18" charset="0"/>
                <a:cs typeface="Times New Roman" panose="02020603050405020304" pitchFamily="18" charset="0"/>
              </a:rPr>
              <a:t>биполярлы</a:t>
            </a:r>
            <a:r>
              <a:rPr lang="ru-RU" altLang="x-none" sz="1600" dirty="0">
                <a:latin typeface="Times New Roman" panose="02020603050405020304" pitchFamily="18" charset="0"/>
                <a:cs typeface="Times New Roman" panose="02020603050405020304" pitchFamily="18" charset="0"/>
              </a:rPr>
              <a:t> – </a:t>
            </a:r>
            <a:r>
              <a:rPr lang="ru-RU" altLang="x-none" sz="1600" dirty="0" err="1">
                <a:latin typeface="Times New Roman" panose="02020603050405020304" pitchFamily="18" charset="0"/>
                <a:cs typeface="Times New Roman" panose="02020603050405020304" pitchFamily="18" charset="0"/>
              </a:rPr>
              <a:t>бір</a:t>
            </a:r>
            <a:r>
              <a:rPr lang="ru-RU" altLang="x-none" sz="1600" dirty="0">
                <a:latin typeface="Times New Roman" panose="02020603050405020304" pitchFamily="18" charset="0"/>
                <a:cs typeface="Times New Roman" panose="02020603050405020304" pitchFamily="18" charset="0"/>
              </a:rPr>
              <a:t> аксон </a:t>
            </a:r>
            <a:r>
              <a:rPr lang="ru-RU" altLang="x-none" sz="1600" dirty="0" err="1">
                <a:latin typeface="Times New Roman" panose="02020603050405020304" pitchFamily="18" charset="0"/>
                <a:cs typeface="Times New Roman" panose="02020603050405020304" pitchFamily="18" charset="0"/>
              </a:rPr>
              <a:t>және</a:t>
            </a:r>
            <a:r>
              <a:rPr lang="ru-RU" altLang="x-none" sz="1600" dirty="0">
                <a:latin typeface="Times New Roman" panose="02020603050405020304" pitchFamily="18" charset="0"/>
                <a:cs typeface="Times New Roman" panose="02020603050405020304" pitchFamily="18" charset="0"/>
              </a:rPr>
              <a:t> </a:t>
            </a:r>
            <a:r>
              <a:rPr lang="ru-RU" altLang="x-none" sz="1600" dirty="0" err="1">
                <a:latin typeface="Times New Roman" panose="02020603050405020304" pitchFamily="18" charset="0"/>
                <a:cs typeface="Times New Roman" panose="02020603050405020304" pitchFamily="18" charset="0"/>
              </a:rPr>
              <a:t>бір</a:t>
            </a:r>
            <a:r>
              <a:rPr lang="ru-RU" altLang="x-none" sz="1600" dirty="0">
                <a:latin typeface="Times New Roman" panose="02020603050405020304" pitchFamily="18" charset="0"/>
                <a:cs typeface="Times New Roman" panose="02020603050405020304" pitchFamily="18" charset="0"/>
              </a:rPr>
              <a:t> дендрит</a:t>
            </a:r>
            <a:br>
              <a:rPr lang="ru-RU" altLang="x-none" sz="1600" dirty="0">
                <a:latin typeface="Times New Roman" panose="02020603050405020304" pitchFamily="18" charset="0"/>
                <a:cs typeface="Times New Roman" panose="02020603050405020304" pitchFamily="18" charset="0"/>
              </a:rPr>
            </a:br>
            <a:r>
              <a:rPr lang="ru-RU" altLang="x-none" sz="1600" dirty="0">
                <a:latin typeface="Times New Roman" panose="02020603050405020304" pitchFamily="18" charset="0"/>
                <a:cs typeface="Times New Roman" panose="02020603050405020304" pitchFamily="18" charset="0"/>
              </a:rPr>
              <a:t>- </a:t>
            </a:r>
            <a:r>
              <a:rPr lang="ru-RU" altLang="x-none" sz="1600" b="1" dirty="0" err="1">
                <a:latin typeface="Times New Roman" panose="02020603050405020304" pitchFamily="18" charset="0"/>
                <a:cs typeface="Times New Roman" panose="02020603050405020304" pitchFamily="18" charset="0"/>
              </a:rPr>
              <a:t>мультиполярлы</a:t>
            </a:r>
            <a:r>
              <a:rPr lang="ru-RU" altLang="x-none" sz="1600" dirty="0">
                <a:latin typeface="Times New Roman" panose="02020603050405020304" pitchFamily="18" charset="0"/>
                <a:cs typeface="Times New Roman" panose="02020603050405020304" pitchFamily="18" charset="0"/>
              </a:rPr>
              <a:t> – </a:t>
            </a:r>
            <a:r>
              <a:rPr lang="ru-RU" altLang="x-none" sz="1600" dirty="0" err="1">
                <a:latin typeface="Times New Roman" panose="02020603050405020304" pitchFamily="18" charset="0"/>
                <a:cs typeface="Times New Roman" panose="02020603050405020304" pitchFamily="18" charset="0"/>
              </a:rPr>
              <a:t>бірнеше</a:t>
            </a:r>
            <a:r>
              <a:rPr lang="ru-RU" altLang="x-none" sz="1600" dirty="0">
                <a:latin typeface="Times New Roman" panose="02020603050405020304" pitchFamily="18" charset="0"/>
                <a:cs typeface="Times New Roman" panose="02020603050405020304" pitchFamily="18" charset="0"/>
              </a:rPr>
              <a:t> </a:t>
            </a:r>
            <a:r>
              <a:rPr lang="ru-RU" altLang="x-none" sz="1600" dirty="0" err="1">
                <a:latin typeface="Times New Roman" panose="02020603050405020304" pitchFamily="18" charset="0"/>
                <a:cs typeface="Times New Roman" panose="02020603050405020304" pitchFamily="18" charset="0"/>
              </a:rPr>
              <a:t>дентриттер</a:t>
            </a:r>
            <a:r>
              <a:rPr lang="ru-RU" altLang="x-none" sz="1600" dirty="0">
                <a:latin typeface="Times New Roman" panose="02020603050405020304" pitchFamily="18" charset="0"/>
                <a:cs typeface="Times New Roman" panose="02020603050405020304" pitchFamily="18" charset="0"/>
              </a:rPr>
              <a:t> мен </a:t>
            </a:r>
            <a:r>
              <a:rPr lang="ru-RU" altLang="x-none" sz="1600" dirty="0" err="1">
                <a:latin typeface="Times New Roman" panose="02020603050405020304" pitchFamily="18" charset="0"/>
                <a:cs typeface="Times New Roman" panose="02020603050405020304" pitchFamily="18" charset="0"/>
              </a:rPr>
              <a:t>бір</a:t>
            </a:r>
            <a:r>
              <a:rPr lang="ru-RU" altLang="x-none" sz="1600" dirty="0">
                <a:latin typeface="Times New Roman" panose="02020603050405020304" pitchFamily="18" charset="0"/>
                <a:cs typeface="Times New Roman" panose="02020603050405020304" pitchFamily="18" charset="0"/>
              </a:rPr>
              <a:t> аксон</a:t>
            </a:r>
            <a:br>
              <a:rPr lang="ru-RU" altLang="x-none" sz="1600" dirty="0">
                <a:latin typeface="Times New Roman" panose="02020603050405020304" pitchFamily="18" charset="0"/>
                <a:cs typeface="Times New Roman" panose="02020603050405020304" pitchFamily="18" charset="0"/>
              </a:rPr>
            </a:br>
            <a:r>
              <a:rPr lang="ru-RU" altLang="x-none" sz="1600" dirty="0">
                <a:latin typeface="Times New Roman" panose="02020603050405020304" pitchFamily="18" charset="0"/>
                <a:cs typeface="Times New Roman" panose="02020603050405020304" pitchFamily="18" charset="0"/>
              </a:rPr>
              <a:t>2</a:t>
            </a:r>
            <a:r>
              <a:rPr lang="ru-RU" altLang="x-none" sz="1600" b="1" dirty="0">
                <a:solidFill>
                  <a:srgbClr val="6600FF"/>
                </a:solidFill>
                <a:latin typeface="Times New Roman" panose="02020603050405020304" pitchFamily="18" charset="0"/>
                <a:cs typeface="Times New Roman" panose="02020603050405020304" pitchFamily="18" charset="0"/>
              </a:rPr>
              <a:t>. </a:t>
            </a:r>
            <a:r>
              <a:rPr lang="ru-RU" altLang="x-none" sz="1600" b="1" dirty="0" err="1">
                <a:solidFill>
                  <a:srgbClr val="6600FF"/>
                </a:solidFill>
                <a:latin typeface="Times New Roman" panose="02020603050405020304" pitchFamily="18" charset="0"/>
                <a:cs typeface="Times New Roman" panose="02020603050405020304" pitchFamily="18" charset="0"/>
              </a:rPr>
              <a:t>Атқаратын</a:t>
            </a:r>
            <a:r>
              <a:rPr lang="ru-RU" altLang="x-none" sz="1600" b="1" dirty="0">
                <a:solidFill>
                  <a:srgbClr val="6600FF"/>
                </a:solidFill>
                <a:latin typeface="Times New Roman" panose="02020603050405020304" pitchFamily="18" charset="0"/>
                <a:cs typeface="Times New Roman" panose="02020603050405020304" pitchFamily="18" charset="0"/>
              </a:rPr>
              <a:t> </a:t>
            </a:r>
            <a:r>
              <a:rPr lang="ru-RU" altLang="x-none" sz="1600" b="1" dirty="0" err="1">
                <a:solidFill>
                  <a:srgbClr val="6600FF"/>
                </a:solidFill>
                <a:latin typeface="Times New Roman" panose="02020603050405020304" pitchFamily="18" charset="0"/>
                <a:cs typeface="Times New Roman" panose="02020603050405020304" pitchFamily="18" charset="0"/>
              </a:rPr>
              <a:t>қызметіне</a:t>
            </a:r>
            <a:r>
              <a:rPr lang="ru-RU" altLang="x-none" sz="1600" b="1" dirty="0">
                <a:solidFill>
                  <a:srgbClr val="6600FF"/>
                </a:solidFill>
                <a:latin typeface="Times New Roman" panose="02020603050405020304" pitchFamily="18" charset="0"/>
                <a:cs typeface="Times New Roman" panose="02020603050405020304" pitchFamily="18" charset="0"/>
              </a:rPr>
              <a:t> </a:t>
            </a:r>
            <a:r>
              <a:rPr lang="ru-RU" altLang="x-none" sz="1600" b="1" dirty="0" err="1">
                <a:solidFill>
                  <a:srgbClr val="6600FF"/>
                </a:solidFill>
                <a:latin typeface="Times New Roman" panose="02020603050405020304" pitchFamily="18" charset="0"/>
                <a:cs typeface="Times New Roman" panose="02020603050405020304" pitchFamily="18" charset="0"/>
              </a:rPr>
              <a:t>қарай</a:t>
            </a:r>
            <a:r>
              <a:rPr lang="ru-RU" altLang="x-none" sz="1600" b="1" dirty="0">
                <a:solidFill>
                  <a:srgbClr val="6600FF"/>
                </a:solidFill>
                <a:latin typeface="Times New Roman" panose="02020603050405020304" pitchFamily="18" charset="0"/>
                <a:cs typeface="Times New Roman" panose="02020603050405020304" pitchFamily="18" charset="0"/>
              </a:rPr>
              <a:t>:</a:t>
            </a:r>
            <a:br>
              <a:rPr lang="ru-RU" altLang="x-none" sz="1600" b="1" dirty="0">
                <a:solidFill>
                  <a:srgbClr val="6600FF"/>
                </a:solidFill>
                <a:latin typeface="Times New Roman" panose="02020603050405020304" pitchFamily="18" charset="0"/>
                <a:cs typeface="Times New Roman" panose="02020603050405020304" pitchFamily="18" charset="0"/>
              </a:rPr>
            </a:br>
            <a:r>
              <a:rPr lang="ru-RU" altLang="x-none" sz="1600" dirty="0">
                <a:latin typeface="Times New Roman" panose="02020603050405020304" pitchFamily="18" charset="0"/>
                <a:cs typeface="Times New Roman" panose="02020603050405020304" pitchFamily="18" charset="0"/>
              </a:rPr>
              <a:t>- </a:t>
            </a:r>
            <a:r>
              <a:rPr lang="ru-RU" altLang="x-none" sz="1600" b="1" dirty="0" err="1">
                <a:latin typeface="Times New Roman" panose="02020603050405020304" pitchFamily="18" charset="0"/>
                <a:cs typeface="Times New Roman" panose="02020603050405020304" pitchFamily="18" charset="0"/>
              </a:rPr>
              <a:t>афференттік</a:t>
            </a:r>
            <a:r>
              <a:rPr lang="ru-RU" altLang="x-none" sz="1600" b="1" dirty="0">
                <a:latin typeface="Times New Roman" panose="02020603050405020304" pitchFamily="18" charset="0"/>
                <a:cs typeface="Times New Roman" panose="02020603050405020304" pitchFamily="18" charset="0"/>
              </a:rPr>
              <a:t> </a:t>
            </a:r>
            <a:r>
              <a:rPr lang="ru-RU" altLang="x-none" sz="1600" b="1" dirty="0" err="1">
                <a:latin typeface="Times New Roman" panose="02020603050405020304" pitchFamily="18" charset="0"/>
                <a:cs typeface="Times New Roman" panose="02020603050405020304" pitchFamily="18" charset="0"/>
              </a:rPr>
              <a:t>немесе</a:t>
            </a:r>
            <a:r>
              <a:rPr lang="ru-RU" altLang="x-none" sz="1600" b="1" dirty="0">
                <a:latin typeface="Times New Roman" panose="02020603050405020304" pitchFamily="18" charset="0"/>
                <a:cs typeface="Times New Roman" panose="02020603050405020304" pitchFamily="18" charset="0"/>
              </a:rPr>
              <a:t> </a:t>
            </a:r>
            <a:r>
              <a:rPr lang="ru-RU" altLang="x-none" sz="1600" b="1" dirty="0" err="1">
                <a:latin typeface="Times New Roman" panose="02020603050405020304" pitchFamily="18" charset="0"/>
                <a:cs typeface="Times New Roman" panose="02020603050405020304" pitchFamily="18" charset="0"/>
              </a:rPr>
              <a:t>рецепторлық</a:t>
            </a:r>
            <a:r>
              <a:rPr lang="ru-RU" altLang="x-none" sz="1600" dirty="0">
                <a:latin typeface="Times New Roman" panose="02020603050405020304" pitchFamily="18" charset="0"/>
                <a:cs typeface="Times New Roman" panose="02020603050405020304" pitchFamily="18" charset="0"/>
              </a:rPr>
              <a:t> - (</a:t>
            </a:r>
            <a:r>
              <a:rPr lang="ru-RU" altLang="x-none" sz="1600" dirty="0" err="1">
                <a:latin typeface="Times New Roman" panose="02020603050405020304" pitchFamily="18" charset="0"/>
                <a:cs typeface="Times New Roman" panose="02020603050405020304" pitchFamily="18" charset="0"/>
              </a:rPr>
              <a:t>рецепторларда</a:t>
            </a:r>
            <a:r>
              <a:rPr lang="ru-RU" altLang="x-none" sz="1600" dirty="0">
                <a:latin typeface="Times New Roman" panose="02020603050405020304" pitchFamily="18" charset="0"/>
                <a:cs typeface="Times New Roman" panose="02020603050405020304" pitchFamily="18" charset="0"/>
              </a:rPr>
              <a:t> </a:t>
            </a:r>
            <a:r>
              <a:rPr lang="ru-RU" altLang="x-none" sz="1600" dirty="0" err="1">
                <a:latin typeface="Times New Roman" panose="02020603050405020304" pitchFamily="18" charset="0"/>
                <a:cs typeface="Times New Roman" panose="02020603050405020304" pitchFamily="18" charset="0"/>
              </a:rPr>
              <a:t>пайда</a:t>
            </a:r>
            <a:r>
              <a:rPr lang="ru-RU" altLang="x-none" sz="1600" dirty="0">
                <a:latin typeface="Times New Roman" panose="02020603050405020304" pitchFamily="18" charset="0"/>
                <a:cs typeface="Times New Roman" panose="02020603050405020304" pitchFamily="18" charset="0"/>
              </a:rPr>
              <a:t> </a:t>
            </a:r>
            <a:r>
              <a:rPr lang="ru-RU" altLang="x-none" sz="1600" dirty="0" err="1">
                <a:latin typeface="Times New Roman" panose="02020603050405020304" pitchFamily="18" charset="0"/>
                <a:cs typeface="Times New Roman" panose="02020603050405020304" pitchFamily="18" charset="0"/>
              </a:rPr>
              <a:t>болған</a:t>
            </a:r>
            <a:r>
              <a:rPr lang="ru-RU" altLang="x-none" sz="1600" dirty="0">
                <a:latin typeface="Times New Roman" panose="02020603050405020304" pitchFamily="18" charset="0"/>
                <a:cs typeface="Times New Roman" panose="02020603050405020304" pitchFamily="18" charset="0"/>
              </a:rPr>
              <a:t> </a:t>
            </a:r>
            <a:r>
              <a:rPr lang="ru-RU" altLang="x-none" sz="1600" dirty="0" err="1">
                <a:latin typeface="Times New Roman" panose="02020603050405020304" pitchFamily="18" charset="0"/>
                <a:cs typeface="Times New Roman" panose="02020603050405020304" pitchFamily="18" charset="0"/>
              </a:rPr>
              <a:t>қозуларды</a:t>
            </a:r>
            <a:r>
              <a:rPr lang="ru-RU" altLang="x-none" sz="1600" dirty="0">
                <a:latin typeface="Times New Roman" panose="02020603050405020304" pitchFamily="18" charset="0"/>
                <a:cs typeface="Times New Roman" panose="02020603050405020304" pitchFamily="18" charset="0"/>
              </a:rPr>
              <a:t> </a:t>
            </a:r>
            <a:r>
              <a:rPr lang="ru-RU" altLang="x-none" sz="1600" dirty="0" err="1">
                <a:latin typeface="Times New Roman" panose="02020603050405020304" pitchFamily="18" charset="0"/>
                <a:cs typeface="Times New Roman" panose="02020603050405020304" pitchFamily="18" charset="0"/>
              </a:rPr>
              <a:t>орталыққа</a:t>
            </a:r>
            <a:r>
              <a:rPr lang="ru-RU" altLang="x-none" sz="1600" dirty="0">
                <a:latin typeface="Times New Roman" panose="02020603050405020304" pitchFamily="18" charset="0"/>
                <a:cs typeface="Times New Roman" panose="02020603050405020304" pitchFamily="18" charset="0"/>
              </a:rPr>
              <a:t> (ОЖЖ) </a:t>
            </a:r>
            <a:r>
              <a:rPr lang="ru-RU" altLang="x-none" sz="1600" dirty="0" err="1">
                <a:latin typeface="Times New Roman" panose="02020603050405020304" pitchFamily="18" charset="0"/>
                <a:cs typeface="Times New Roman" panose="02020603050405020304" pitchFamily="18" charset="0"/>
              </a:rPr>
              <a:t>жеткізеді</a:t>
            </a:r>
            <a:r>
              <a:rPr lang="ru-RU" altLang="x-none" sz="1600" dirty="0">
                <a:latin typeface="Times New Roman" panose="02020603050405020304" pitchFamily="18" charset="0"/>
                <a:cs typeface="Times New Roman" panose="02020603050405020304" pitchFamily="18" charset="0"/>
              </a:rPr>
              <a:t>.</a:t>
            </a:r>
            <a:br>
              <a:rPr lang="ru-RU" altLang="x-none" sz="1600" dirty="0">
                <a:latin typeface="Times New Roman" panose="02020603050405020304" pitchFamily="18" charset="0"/>
                <a:cs typeface="Times New Roman" panose="02020603050405020304" pitchFamily="18" charset="0"/>
              </a:rPr>
            </a:br>
            <a:r>
              <a:rPr lang="ru-RU" altLang="x-none" sz="1600" dirty="0">
                <a:latin typeface="Times New Roman" panose="02020603050405020304" pitchFamily="18" charset="0"/>
                <a:cs typeface="Times New Roman" panose="02020603050405020304" pitchFamily="18" charset="0"/>
              </a:rPr>
              <a:t>- </a:t>
            </a:r>
            <a:r>
              <a:rPr lang="ru-RU" altLang="x-none" sz="1600" b="1" dirty="0" err="1">
                <a:latin typeface="Times New Roman" panose="02020603050405020304" pitchFamily="18" charset="0"/>
                <a:cs typeface="Times New Roman" panose="02020603050405020304" pitchFamily="18" charset="0"/>
              </a:rPr>
              <a:t>аралық</a:t>
            </a:r>
            <a:r>
              <a:rPr lang="ru-RU" altLang="x-none" sz="1600" b="1" dirty="0">
                <a:latin typeface="Times New Roman" panose="02020603050405020304" pitchFamily="18" charset="0"/>
                <a:cs typeface="Times New Roman" panose="02020603050405020304" pitchFamily="18" charset="0"/>
              </a:rPr>
              <a:t> </a:t>
            </a:r>
            <a:r>
              <a:rPr lang="ru-RU" altLang="x-none" sz="1600" b="1" dirty="0" err="1">
                <a:latin typeface="Times New Roman" panose="02020603050405020304" pitchFamily="18" charset="0"/>
                <a:cs typeface="Times New Roman" panose="02020603050405020304" pitchFamily="18" charset="0"/>
              </a:rPr>
              <a:t>нейрондар</a:t>
            </a:r>
            <a:r>
              <a:rPr lang="ru-RU" altLang="x-none" sz="1600" dirty="0">
                <a:latin typeface="Times New Roman" panose="02020603050405020304" pitchFamily="18" charset="0"/>
                <a:cs typeface="Times New Roman" panose="02020603050405020304" pitchFamily="18" charset="0"/>
              </a:rPr>
              <a:t> – </a:t>
            </a:r>
            <a:r>
              <a:rPr lang="ru-RU" altLang="x-none" sz="1600" dirty="0" err="1">
                <a:latin typeface="Times New Roman" panose="02020603050405020304" pitchFamily="18" charset="0"/>
                <a:cs typeface="Times New Roman" panose="02020603050405020304" pitchFamily="18" charset="0"/>
              </a:rPr>
              <a:t>афференттік</a:t>
            </a:r>
            <a:r>
              <a:rPr lang="ru-RU" altLang="x-none" sz="1600" dirty="0">
                <a:latin typeface="Times New Roman" panose="02020603050405020304" pitchFamily="18" charset="0"/>
                <a:cs typeface="Times New Roman" panose="02020603050405020304" pitchFamily="18" charset="0"/>
              </a:rPr>
              <a:t> </a:t>
            </a:r>
            <a:r>
              <a:rPr lang="ru-RU" altLang="x-none" sz="1600" dirty="0" err="1">
                <a:latin typeface="Times New Roman" panose="02020603050405020304" pitchFamily="18" charset="0"/>
                <a:cs typeface="Times New Roman" panose="02020603050405020304" pitchFamily="18" charset="0"/>
              </a:rPr>
              <a:t>және</a:t>
            </a:r>
            <a:r>
              <a:rPr lang="ru-RU" altLang="x-none" sz="1600" dirty="0">
                <a:latin typeface="Times New Roman" panose="02020603050405020304" pitchFamily="18" charset="0"/>
                <a:cs typeface="Times New Roman" panose="02020603050405020304" pitchFamily="18" charset="0"/>
              </a:rPr>
              <a:t> </a:t>
            </a:r>
            <a:r>
              <a:rPr lang="ru-RU" altLang="x-none" sz="1600" dirty="0" err="1">
                <a:latin typeface="Times New Roman" panose="02020603050405020304" pitchFamily="18" charset="0"/>
                <a:cs typeface="Times New Roman" panose="02020603050405020304" pitchFamily="18" charset="0"/>
              </a:rPr>
              <a:t>эфференттік</a:t>
            </a:r>
            <a:r>
              <a:rPr lang="ru-RU" altLang="x-none" sz="1600" dirty="0">
                <a:latin typeface="Times New Roman" panose="02020603050405020304" pitchFamily="18" charset="0"/>
                <a:cs typeface="Times New Roman" panose="02020603050405020304" pitchFamily="18" charset="0"/>
              </a:rPr>
              <a:t> </a:t>
            </a:r>
            <a:r>
              <a:rPr lang="ru-RU" altLang="x-none" sz="1600" dirty="0" err="1">
                <a:latin typeface="Times New Roman" panose="02020603050405020304" pitchFamily="18" charset="0"/>
                <a:cs typeface="Times New Roman" panose="02020603050405020304" pitchFamily="18" charset="0"/>
              </a:rPr>
              <a:t>нейрондарды</a:t>
            </a:r>
            <a:r>
              <a:rPr lang="ru-RU" altLang="x-none" sz="1600" dirty="0">
                <a:latin typeface="Times New Roman" panose="02020603050405020304" pitchFamily="18" charset="0"/>
                <a:cs typeface="Times New Roman" panose="02020603050405020304" pitchFamily="18" charset="0"/>
              </a:rPr>
              <a:t> </a:t>
            </a:r>
            <a:r>
              <a:rPr lang="ru-RU" altLang="x-none" sz="1600" dirty="0" err="1">
                <a:latin typeface="Times New Roman" panose="02020603050405020304" pitchFamily="18" charset="0"/>
                <a:cs typeface="Times New Roman" panose="02020603050405020304" pitchFamily="18" charset="0"/>
              </a:rPr>
              <a:t>байланыстырады</a:t>
            </a:r>
            <a:r>
              <a:rPr lang="ru-RU" altLang="x-none" sz="1600" dirty="0">
                <a:latin typeface="Times New Roman" panose="02020603050405020304" pitchFamily="18" charset="0"/>
                <a:cs typeface="Times New Roman" panose="02020603050405020304" pitchFamily="18" charset="0"/>
              </a:rPr>
              <a:t>.</a:t>
            </a:r>
            <a:br>
              <a:rPr lang="ru-RU" altLang="x-none" sz="1600" dirty="0">
                <a:latin typeface="Times New Roman" panose="02020603050405020304" pitchFamily="18" charset="0"/>
                <a:cs typeface="Times New Roman" panose="02020603050405020304" pitchFamily="18" charset="0"/>
              </a:rPr>
            </a:br>
            <a:r>
              <a:rPr lang="ru-RU" altLang="x-none" sz="1600" dirty="0">
                <a:latin typeface="Times New Roman" panose="02020603050405020304" pitchFamily="18" charset="0"/>
                <a:cs typeface="Times New Roman" panose="02020603050405020304" pitchFamily="18" charset="0"/>
              </a:rPr>
              <a:t>- </a:t>
            </a:r>
            <a:r>
              <a:rPr lang="ru-RU" altLang="x-none" sz="1600" b="1" dirty="0" err="1">
                <a:latin typeface="Times New Roman" panose="02020603050405020304" pitchFamily="18" charset="0"/>
                <a:cs typeface="Times New Roman" panose="02020603050405020304" pitchFamily="18" charset="0"/>
              </a:rPr>
              <a:t>эфференттік</a:t>
            </a:r>
            <a:r>
              <a:rPr lang="ru-RU" altLang="x-none" sz="1600" dirty="0">
                <a:latin typeface="Times New Roman" panose="02020603050405020304" pitchFamily="18" charset="0"/>
                <a:cs typeface="Times New Roman" panose="02020603050405020304" pitchFamily="18" charset="0"/>
              </a:rPr>
              <a:t> – </a:t>
            </a:r>
            <a:r>
              <a:rPr lang="ru-RU" altLang="x-none" sz="1600" dirty="0" err="1">
                <a:latin typeface="Times New Roman" panose="02020603050405020304" pitchFamily="18" charset="0"/>
                <a:cs typeface="Times New Roman" panose="02020603050405020304" pitchFamily="18" charset="0"/>
              </a:rPr>
              <a:t>серпіністерді</a:t>
            </a:r>
            <a:r>
              <a:rPr lang="ru-RU" altLang="x-none" sz="1600" dirty="0">
                <a:latin typeface="Times New Roman" panose="02020603050405020304" pitchFamily="18" charset="0"/>
                <a:cs typeface="Times New Roman" panose="02020603050405020304" pitchFamily="18" charset="0"/>
              </a:rPr>
              <a:t> </a:t>
            </a:r>
            <a:r>
              <a:rPr lang="ru-RU" altLang="x-none" sz="1600" dirty="0" err="1">
                <a:latin typeface="Times New Roman" panose="02020603050405020304" pitchFamily="18" charset="0"/>
                <a:cs typeface="Times New Roman" panose="02020603050405020304" pitchFamily="18" charset="0"/>
              </a:rPr>
              <a:t>орталықтан</a:t>
            </a:r>
            <a:r>
              <a:rPr lang="ru-RU" altLang="x-none" sz="1600" dirty="0">
                <a:latin typeface="Times New Roman" panose="02020603050405020304" pitchFamily="18" charset="0"/>
                <a:cs typeface="Times New Roman" panose="02020603050405020304" pitchFamily="18" charset="0"/>
              </a:rPr>
              <a:t> </a:t>
            </a:r>
            <a:r>
              <a:rPr lang="ru-RU" altLang="x-none" sz="1600" dirty="0" err="1">
                <a:latin typeface="Times New Roman" panose="02020603050405020304" pitchFamily="18" charset="0"/>
                <a:cs typeface="Times New Roman" panose="02020603050405020304" pitchFamily="18" charset="0"/>
              </a:rPr>
              <a:t>шеткі</a:t>
            </a:r>
            <a:r>
              <a:rPr lang="ru-RU" altLang="x-none" sz="1600" dirty="0">
                <a:latin typeface="Times New Roman" panose="02020603050405020304" pitchFamily="18" charset="0"/>
                <a:cs typeface="Times New Roman" panose="02020603050405020304" pitchFamily="18" charset="0"/>
              </a:rPr>
              <a:t> </a:t>
            </a:r>
            <a:r>
              <a:rPr lang="ru-RU" altLang="x-none" sz="1600" dirty="0" err="1">
                <a:latin typeface="Times New Roman" panose="02020603050405020304" pitchFamily="18" charset="0"/>
                <a:cs typeface="Times New Roman" panose="02020603050405020304" pitchFamily="18" charset="0"/>
              </a:rPr>
              <a:t>ағзаларға</a:t>
            </a:r>
            <a:r>
              <a:rPr lang="ru-RU" altLang="x-none" sz="1600" dirty="0">
                <a:latin typeface="Times New Roman" panose="02020603050405020304" pitchFamily="18" charset="0"/>
                <a:cs typeface="Times New Roman" panose="02020603050405020304" pitchFamily="18" charset="0"/>
              </a:rPr>
              <a:t> </a:t>
            </a:r>
            <a:r>
              <a:rPr lang="ru-RU" altLang="x-none" sz="1600" dirty="0" err="1">
                <a:latin typeface="Times New Roman" panose="02020603050405020304" pitchFamily="18" charset="0"/>
                <a:cs typeface="Times New Roman" panose="02020603050405020304" pitchFamily="18" charset="0"/>
              </a:rPr>
              <a:t>жеткізеді</a:t>
            </a:r>
            <a:r>
              <a:rPr lang="ru-RU" altLang="x-none" sz="1600" dirty="0">
                <a:latin typeface="Times New Roman" panose="02020603050405020304" pitchFamily="18" charset="0"/>
                <a:cs typeface="Times New Roman" panose="02020603050405020304" pitchFamily="18" charset="0"/>
              </a:rPr>
              <a:t>.</a:t>
            </a:r>
            <a:br>
              <a:rPr lang="ru-RU" altLang="x-none" sz="1600" dirty="0">
                <a:latin typeface="Times New Roman" panose="02020603050405020304" pitchFamily="18" charset="0"/>
                <a:cs typeface="Times New Roman" panose="02020603050405020304" pitchFamily="18" charset="0"/>
              </a:rPr>
            </a:br>
            <a:r>
              <a:rPr lang="ru-RU" altLang="x-none" sz="1600" dirty="0">
                <a:latin typeface="Times New Roman" panose="02020603050405020304" pitchFamily="18" charset="0"/>
                <a:cs typeface="Times New Roman" panose="02020603050405020304" pitchFamily="18" charset="0"/>
              </a:rPr>
              <a:t>ВЖЖ </a:t>
            </a:r>
            <a:r>
              <a:rPr lang="ru-RU" altLang="x-none" sz="1600" dirty="0" err="1">
                <a:latin typeface="Times New Roman" panose="02020603050405020304" pitchFamily="18" charset="0"/>
                <a:cs typeface="Times New Roman" panose="02020603050405020304" pitchFamily="18" charset="0"/>
              </a:rPr>
              <a:t>нейрондары</a:t>
            </a:r>
            <a:r>
              <a:rPr lang="ru-RU" altLang="x-none" sz="1600" dirty="0">
                <a:latin typeface="Times New Roman" panose="02020603050405020304" pitchFamily="18" charset="0"/>
                <a:cs typeface="Times New Roman" panose="02020603050405020304" pitchFamily="18" charset="0"/>
              </a:rPr>
              <a:t> мен </a:t>
            </a:r>
            <a:r>
              <a:rPr lang="ru-RU" altLang="x-none" sz="1600" dirty="0" err="1">
                <a:latin typeface="Times New Roman" panose="02020603050405020304" pitchFamily="18" charset="0"/>
                <a:cs typeface="Times New Roman" panose="02020603050405020304" pitchFamily="18" charset="0"/>
              </a:rPr>
              <a:t>мотонейрондарға</a:t>
            </a:r>
            <a:r>
              <a:rPr lang="ru-RU" altLang="x-none" sz="1600" dirty="0">
                <a:latin typeface="Times New Roman" panose="02020603050405020304" pitchFamily="18" charset="0"/>
                <a:cs typeface="Times New Roman" panose="02020603050405020304" pitchFamily="18" charset="0"/>
              </a:rPr>
              <a:t> </a:t>
            </a:r>
            <a:r>
              <a:rPr lang="ru-RU" altLang="x-none" sz="1600" dirty="0" err="1">
                <a:latin typeface="Times New Roman" panose="02020603050405020304" pitchFamily="18" charset="0"/>
                <a:cs typeface="Times New Roman" panose="02020603050405020304" pitchFamily="18" charset="0"/>
              </a:rPr>
              <a:t>бөлінеді</a:t>
            </a:r>
            <a:r>
              <a:rPr lang="ru-RU" altLang="x-none" sz="1600" dirty="0">
                <a:latin typeface="Times New Roman" panose="02020603050405020304" pitchFamily="18" charset="0"/>
                <a:cs typeface="Times New Roman" panose="02020603050405020304" pitchFamily="18" charset="0"/>
              </a:rPr>
              <a:t>.</a:t>
            </a:r>
            <a:br>
              <a:rPr lang="ru-RU" altLang="x-none" sz="1600" dirty="0">
                <a:latin typeface="Times New Roman" panose="02020603050405020304" pitchFamily="18" charset="0"/>
                <a:cs typeface="Times New Roman" panose="02020603050405020304" pitchFamily="18" charset="0"/>
              </a:rPr>
            </a:br>
            <a:r>
              <a:rPr lang="ru-RU" altLang="x-none" sz="1600" dirty="0">
                <a:latin typeface="Times New Roman" panose="02020603050405020304" pitchFamily="18" charset="0"/>
                <a:cs typeface="Times New Roman" panose="02020603050405020304" pitchFamily="18" charset="0"/>
              </a:rPr>
              <a:t> </a:t>
            </a:r>
            <a:r>
              <a:rPr lang="ru-RU" altLang="x-none" sz="1600" b="1" dirty="0">
                <a:latin typeface="Times New Roman" panose="02020603050405020304" pitchFamily="18" charset="0"/>
                <a:cs typeface="Times New Roman" panose="02020603050405020304" pitchFamily="18" charset="0"/>
              </a:rPr>
              <a:t>-</a:t>
            </a:r>
            <a:r>
              <a:rPr lang="ru-RU" altLang="x-none" sz="1600" dirty="0">
                <a:latin typeface="Times New Roman" panose="02020603050405020304" pitchFamily="18" charset="0"/>
                <a:cs typeface="Times New Roman" panose="02020603050405020304" pitchFamily="18" charset="0"/>
              </a:rPr>
              <a:t> </a:t>
            </a:r>
            <a:r>
              <a:rPr lang="ru-RU" altLang="x-none" sz="1600" b="1" dirty="0" err="1">
                <a:latin typeface="Times New Roman" panose="02020603050405020304" pitchFamily="18" charset="0"/>
                <a:cs typeface="Times New Roman" panose="02020603050405020304" pitchFamily="18" charset="0"/>
              </a:rPr>
              <a:t>қоздырушы</a:t>
            </a:r>
            <a:r>
              <a:rPr lang="ru-RU" altLang="x-none" sz="1600" b="1" dirty="0">
                <a:latin typeface="Times New Roman" panose="02020603050405020304" pitchFamily="18" charset="0"/>
                <a:cs typeface="Times New Roman" panose="02020603050405020304" pitchFamily="18" charset="0"/>
              </a:rPr>
              <a:t/>
            </a:r>
            <a:br>
              <a:rPr lang="ru-RU" altLang="x-none" sz="1600" b="1" dirty="0">
                <a:latin typeface="Times New Roman" panose="02020603050405020304" pitchFamily="18" charset="0"/>
                <a:cs typeface="Times New Roman" panose="02020603050405020304" pitchFamily="18" charset="0"/>
              </a:rPr>
            </a:br>
            <a:r>
              <a:rPr lang="ru-RU" altLang="x-none" sz="1600" b="1" dirty="0">
                <a:latin typeface="Times New Roman" panose="02020603050405020304" pitchFamily="18" charset="0"/>
                <a:cs typeface="Times New Roman" panose="02020603050405020304" pitchFamily="18" charset="0"/>
              </a:rPr>
              <a:t> - </a:t>
            </a:r>
            <a:r>
              <a:rPr lang="ru-RU" altLang="x-none" sz="1600" b="1" dirty="0" err="1">
                <a:latin typeface="Times New Roman" panose="02020603050405020304" pitchFamily="18" charset="0"/>
                <a:cs typeface="Times New Roman" panose="02020603050405020304" pitchFamily="18" charset="0"/>
              </a:rPr>
              <a:t>тежеуші</a:t>
            </a:r>
            <a:r>
              <a:rPr lang="ru-RU" altLang="x-none" sz="1600" b="1" dirty="0">
                <a:latin typeface="Times New Roman" panose="02020603050405020304" pitchFamily="18" charset="0"/>
                <a:cs typeface="Times New Roman" panose="02020603050405020304" pitchFamily="18" charset="0"/>
              </a:rPr>
              <a:t/>
            </a:r>
            <a:br>
              <a:rPr lang="ru-RU" altLang="x-none" sz="1600" b="1" dirty="0">
                <a:latin typeface="Times New Roman" panose="02020603050405020304" pitchFamily="18" charset="0"/>
                <a:cs typeface="Times New Roman" panose="02020603050405020304" pitchFamily="18" charset="0"/>
              </a:rPr>
            </a:br>
            <a:endParaRPr lang="ru-RU" altLang="x-none" sz="1600" b="1" dirty="0">
              <a:latin typeface="Times New Roman" panose="02020603050405020304" pitchFamily="18" charset="0"/>
              <a:cs typeface="Times New Roman" panose="02020603050405020304" pitchFamily="18" charset="0"/>
            </a:endParaRPr>
          </a:p>
        </p:txBody>
      </p:sp>
      <p:sp>
        <p:nvSpPr>
          <p:cNvPr id="5123" name="Text Box 5">
            <a:extLst>
              <a:ext uri="{FF2B5EF4-FFF2-40B4-BE49-F238E27FC236}">
                <a16:creationId xmlns:a16="http://schemas.microsoft.com/office/drawing/2014/main" xmlns="" id="{0408D103-B0B9-4D27-9739-CEEB2A66EECF}"/>
              </a:ext>
            </a:extLst>
          </p:cNvPr>
          <p:cNvSpPr txBox="1">
            <a:spLocks noChangeArrowheads="1"/>
          </p:cNvSpPr>
          <p:nvPr/>
        </p:nvSpPr>
        <p:spPr bwMode="auto">
          <a:xfrm>
            <a:off x="395288" y="232476"/>
            <a:ext cx="828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spcBef>
                <a:spcPct val="50000"/>
              </a:spcBef>
            </a:pPr>
            <a:r>
              <a:rPr lang="ru-RU" altLang="x-none" sz="2000" b="1" dirty="0">
                <a:solidFill>
                  <a:srgbClr val="FF0000"/>
                </a:solidFill>
                <a:latin typeface="Times New Roman" panose="02020603050405020304" pitchFamily="18" charset="0"/>
                <a:cs typeface="Times New Roman" panose="02020603050405020304" pitchFamily="18" charset="0"/>
              </a:rPr>
              <a:t>НЕЙРОН ТҮРЛЕРІ</a:t>
            </a:r>
          </a:p>
        </p:txBody>
      </p:sp>
      <p:pic>
        <p:nvPicPr>
          <p:cNvPr id="2" name="Рисунок 1">
            <a:extLst>
              <a:ext uri="{FF2B5EF4-FFF2-40B4-BE49-F238E27FC236}">
                <a16:creationId xmlns:a16="http://schemas.microsoft.com/office/drawing/2014/main" xmlns="" id="{509B6D97-2FDC-9AF8-7890-36E7F735E4C7}"/>
              </a:ext>
            </a:extLst>
          </p:cNvPr>
          <p:cNvPicPr>
            <a:picLocks noChangeAspect="1"/>
          </p:cNvPicPr>
          <p:nvPr/>
        </p:nvPicPr>
        <p:blipFill>
          <a:blip r:embed="rId2"/>
          <a:stretch>
            <a:fillRect/>
          </a:stretch>
        </p:blipFill>
        <p:spPr>
          <a:xfrm>
            <a:off x="1013576" y="681720"/>
            <a:ext cx="7043824" cy="27020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ED8CF40C-5744-2807-6C95-2B455999C7B2}"/>
              </a:ext>
            </a:extLst>
          </p:cNvPr>
          <p:cNvSpPr>
            <a:spLocks noGrp="1" noChangeArrowheads="1"/>
          </p:cNvSpPr>
          <p:nvPr>
            <p:ph type="title"/>
          </p:nvPr>
        </p:nvSpPr>
        <p:spPr>
          <a:xfrm>
            <a:off x="179512" y="116632"/>
            <a:ext cx="3240360" cy="1325563"/>
          </a:xfrm>
        </p:spPr>
        <p:txBody>
          <a:bodyPr/>
          <a:lstStyle/>
          <a:p>
            <a:pPr eaLnBrk="1" hangingPunct="1"/>
            <a:r>
              <a:rPr lang="ru-RU" altLang="x-none" dirty="0">
                <a:solidFill>
                  <a:srgbClr val="FF0000"/>
                </a:solidFill>
                <a:latin typeface="Times New Roman" panose="02020603050405020304" pitchFamily="18" charset="0"/>
                <a:cs typeface="Times New Roman" panose="02020603050405020304" pitchFamily="18" charset="0"/>
              </a:rPr>
              <a:t>Нейроглия</a:t>
            </a:r>
          </a:p>
        </p:txBody>
      </p:sp>
      <p:sp>
        <p:nvSpPr>
          <p:cNvPr id="6147" name="Rectangle 3">
            <a:extLst>
              <a:ext uri="{FF2B5EF4-FFF2-40B4-BE49-F238E27FC236}">
                <a16:creationId xmlns:a16="http://schemas.microsoft.com/office/drawing/2014/main" xmlns="" id="{EFC56482-2685-5023-7AA4-6F6FAD1970FD}"/>
              </a:ext>
            </a:extLst>
          </p:cNvPr>
          <p:cNvSpPr>
            <a:spLocks noGrp="1" noChangeArrowheads="1"/>
          </p:cNvSpPr>
          <p:nvPr>
            <p:ph type="body" idx="1"/>
          </p:nvPr>
        </p:nvSpPr>
        <p:spPr>
          <a:xfrm>
            <a:off x="179512" y="1253330"/>
            <a:ext cx="3384376" cy="5604669"/>
          </a:xfrm>
        </p:spPr>
        <p:txBody>
          <a:bodyPr>
            <a:normAutofit fontScale="62500" lnSpcReduction="20000"/>
          </a:bodyPr>
          <a:lstStyle/>
          <a:p>
            <a:pPr eaLnBrk="1" hangingPunct="1">
              <a:buFontTx/>
              <a:buNone/>
            </a:pPr>
            <a:r>
              <a:rPr lang="ru-RU" altLang="x-none" dirty="0">
                <a:latin typeface="Times New Roman" panose="02020603050405020304" pitchFamily="18" charset="0"/>
                <a:cs typeface="Times New Roman" panose="02020603050405020304" pitchFamily="18" charset="0"/>
              </a:rPr>
              <a:t>Нейроглия </a:t>
            </a:r>
            <a:r>
              <a:rPr lang="ru-RU" altLang="x-none" dirty="0" err="1">
                <a:latin typeface="Times New Roman" panose="02020603050405020304" pitchFamily="18" charset="0"/>
                <a:cs typeface="Times New Roman" panose="02020603050405020304" pitchFamily="18" charset="0"/>
              </a:rPr>
              <a:t>нейрондар</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аралығын</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толтырады</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Жасушаларды</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глиондар</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деп</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атайды</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Глиондардың</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түрлері</a:t>
            </a:r>
            <a:r>
              <a:rPr lang="ru-RU" altLang="x-none" dirty="0">
                <a:latin typeface="Times New Roman" panose="02020603050405020304" pitchFamily="18" charset="0"/>
                <a:cs typeface="Times New Roman" panose="02020603050405020304" pitchFamily="18" charset="0"/>
              </a:rPr>
              <a:t>:</a:t>
            </a:r>
          </a:p>
          <a:p>
            <a:pPr eaLnBrk="1" hangingPunct="1">
              <a:buFontTx/>
              <a:buNone/>
            </a:pPr>
            <a:r>
              <a:rPr lang="ru-RU" altLang="x-none" b="1" dirty="0">
                <a:solidFill>
                  <a:srgbClr val="6600FF"/>
                </a:solidFill>
                <a:latin typeface="Times New Roman" panose="02020603050405020304" pitchFamily="18" charset="0"/>
                <a:cs typeface="Times New Roman" panose="02020603050405020304" pitchFamily="18" charset="0"/>
              </a:rPr>
              <a:t>1.Астроциттер: </a:t>
            </a:r>
          </a:p>
          <a:p>
            <a:pPr eaLnBrk="1" hangingPunct="1"/>
            <a:r>
              <a:rPr lang="ru-RU" altLang="x-none" dirty="0" err="1">
                <a:latin typeface="Times New Roman" panose="02020603050405020304" pitchFamily="18" charset="0"/>
                <a:cs typeface="Times New Roman" panose="02020603050405020304" pitchFamily="18" charset="0"/>
              </a:rPr>
              <a:t>гематоэнцефальдық</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кедергі</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жасауға</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қатысады</a:t>
            </a:r>
            <a:endParaRPr lang="ru-RU" altLang="x-none" dirty="0">
              <a:latin typeface="Times New Roman" panose="02020603050405020304" pitchFamily="18" charset="0"/>
              <a:cs typeface="Times New Roman" panose="02020603050405020304" pitchFamily="18" charset="0"/>
            </a:endParaRPr>
          </a:p>
          <a:p>
            <a:pPr eaLnBrk="1" hangingPunct="1"/>
            <a:r>
              <a:rPr lang="ru-RU" altLang="x-none" dirty="0" err="1">
                <a:latin typeface="Times New Roman" panose="02020603050405020304" pitchFamily="18" charset="0"/>
                <a:cs typeface="Times New Roman" panose="02020603050405020304" pitchFamily="18" charset="0"/>
              </a:rPr>
              <a:t>медиаторлардың</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резорбциясы</a:t>
            </a:r>
            <a:r>
              <a:rPr lang="ru-RU" altLang="x-none" dirty="0">
                <a:latin typeface="Times New Roman" panose="02020603050405020304" pitchFamily="18" charset="0"/>
                <a:cs typeface="Times New Roman" panose="02020603050405020304" pitchFamily="18" charset="0"/>
              </a:rPr>
              <a:t> </a:t>
            </a:r>
          </a:p>
          <a:p>
            <a:pPr eaLnBrk="1" hangingPunct="1"/>
            <a:r>
              <a:rPr lang="ru-RU" altLang="x-none" dirty="0" err="1">
                <a:latin typeface="Times New Roman" panose="02020603050405020304" pitchFamily="18" charset="0"/>
                <a:cs typeface="Times New Roman" panose="02020603050405020304" pitchFamily="18" charset="0"/>
              </a:rPr>
              <a:t>иммундық</a:t>
            </a:r>
            <a:r>
              <a:rPr lang="ru-RU" altLang="x-none" dirty="0">
                <a:latin typeface="Times New Roman" panose="02020603050405020304" pitchFamily="18" charset="0"/>
                <a:cs typeface="Times New Roman" panose="02020603050405020304" pitchFamily="18" charset="0"/>
              </a:rPr>
              <a:t> реакция</a:t>
            </a:r>
          </a:p>
          <a:p>
            <a:pPr eaLnBrk="1" hangingPunct="1">
              <a:lnSpc>
                <a:spcPct val="90000"/>
              </a:lnSpc>
              <a:buFontTx/>
              <a:buNone/>
            </a:pPr>
            <a:r>
              <a:rPr lang="ru-RU" altLang="x-none" b="1" dirty="0">
                <a:solidFill>
                  <a:srgbClr val="6600FF"/>
                </a:solidFill>
                <a:latin typeface="Times New Roman" panose="02020603050405020304" pitchFamily="18" charset="0"/>
                <a:cs typeface="Times New Roman" panose="02020603050405020304" pitchFamily="18" charset="0"/>
              </a:rPr>
              <a:t>2. </a:t>
            </a:r>
            <a:r>
              <a:rPr lang="ru-RU" altLang="x-none" b="1" dirty="0" err="1">
                <a:solidFill>
                  <a:srgbClr val="6600FF"/>
                </a:solidFill>
                <a:latin typeface="Times New Roman" panose="02020603050405020304" pitchFamily="18" charset="0"/>
                <a:cs typeface="Times New Roman" panose="02020603050405020304" pitchFamily="18" charset="0"/>
              </a:rPr>
              <a:t>Олигогендроциттер</a:t>
            </a:r>
            <a:r>
              <a:rPr lang="ru-RU" altLang="x-none" b="1" dirty="0">
                <a:solidFill>
                  <a:srgbClr val="6600FF"/>
                </a:solidFill>
                <a:latin typeface="Times New Roman" panose="02020603050405020304" pitchFamily="18" charset="0"/>
                <a:cs typeface="Times New Roman" panose="02020603050405020304" pitchFamily="18" charset="0"/>
              </a:rPr>
              <a:t>:</a:t>
            </a:r>
          </a:p>
          <a:p>
            <a:pPr eaLnBrk="1" hangingPunct="1">
              <a:lnSpc>
                <a:spcPct val="90000"/>
              </a:lnSpc>
            </a:pPr>
            <a:r>
              <a:rPr lang="ru-RU" altLang="x-none" dirty="0" err="1">
                <a:latin typeface="Times New Roman" panose="02020603050405020304" pitchFamily="18" charset="0"/>
                <a:cs typeface="Times New Roman" panose="02020603050405020304" pitchFamily="18" charset="0"/>
              </a:rPr>
              <a:t>Миелинді</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қабатын</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жасауға</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қатысады</a:t>
            </a:r>
            <a:endParaRPr lang="ru-RU" altLang="x-none" dirty="0">
              <a:latin typeface="Times New Roman" panose="02020603050405020304" pitchFamily="18" charset="0"/>
              <a:cs typeface="Times New Roman" panose="02020603050405020304" pitchFamily="18" charset="0"/>
            </a:endParaRPr>
          </a:p>
          <a:p>
            <a:pPr eaLnBrk="1" hangingPunct="1">
              <a:lnSpc>
                <a:spcPct val="90000"/>
              </a:lnSpc>
            </a:pPr>
            <a:r>
              <a:rPr lang="ru-RU" altLang="x-none" dirty="0">
                <a:latin typeface="Times New Roman" panose="02020603050405020304" pitchFamily="18" charset="0"/>
                <a:cs typeface="Times New Roman" panose="02020603050405020304" pitchFamily="18" charset="0"/>
              </a:rPr>
              <a:t>Фагоцитоз</a:t>
            </a:r>
          </a:p>
          <a:p>
            <a:pPr eaLnBrk="1" hangingPunct="1">
              <a:lnSpc>
                <a:spcPct val="90000"/>
              </a:lnSpc>
              <a:buFontTx/>
              <a:buNone/>
            </a:pPr>
            <a:r>
              <a:rPr lang="ru-RU" altLang="x-none" b="1" dirty="0">
                <a:solidFill>
                  <a:srgbClr val="6600FF"/>
                </a:solidFill>
                <a:latin typeface="Times New Roman" panose="02020603050405020304" pitchFamily="18" charset="0"/>
                <a:cs typeface="Times New Roman" panose="02020603050405020304" pitchFamily="18" charset="0"/>
              </a:rPr>
              <a:t>3. </a:t>
            </a:r>
            <a:r>
              <a:rPr lang="ru-RU" altLang="x-none" b="1" dirty="0" err="1">
                <a:solidFill>
                  <a:srgbClr val="6600FF"/>
                </a:solidFill>
                <a:latin typeface="Times New Roman" panose="02020603050405020304" pitchFamily="18" charset="0"/>
                <a:cs typeface="Times New Roman" panose="02020603050405020304" pitchFamily="18" charset="0"/>
              </a:rPr>
              <a:t>Микроглиалды</a:t>
            </a:r>
            <a:r>
              <a:rPr lang="ru-RU" altLang="x-none" b="1" dirty="0">
                <a:solidFill>
                  <a:srgbClr val="6600FF"/>
                </a:solidFill>
                <a:latin typeface="Times New Roman" panose="02020603050405020304" pitchFamily="18" charset="0"/>
                <a:cs typeface="Times New Roman" panose="02020603050405020304" pitchFamily="18" charset="0"/>
              </a:rPr>
              <a:t> </a:t>
            </a:r>
            <a:r>
              <a:rPr lang="ru-RU" altLang="x-none" b="1" dirty="0" err="1">
                <a:solidFill>
                  <a:srgbClr val="6600FF"/>
                </a:solidFill>
                <a:latin typeface="Times New Roman" panose="02020603050405020304" pitchFamily="18" charset="0"/>
                <a:cs typeface="Times New Roman" panose="02020603050405020304" pitchFamily="18" charset="0"/>
              </a:rPr>
              <a:t>клеткалар</a:t>
            </a:r>
            <a:r>
              <a:rPr lang="ru-RU" altLang="x-none" b="1" dirty="0">
                <a:solidFill>
                  <a:srgbClr val="6600FF"/>
                </a:solidFill>
                <a:latin typeface="Times New Roman" panose="02020603050405020304" pitchFamily="18" charset="0"/>
                <a:cs typeface="Times New Roman" panose="02020603050405020304" pitchFamily="18" charset="0"/>
              </a:rPr>
              <a:t>:</a:t>
            </a:r>
          </a:p>
          <a:p>
            <a:pPr eaLnBrk="1" hangingPunct="1">
              <a:lnSpc>
                <a:spcPct val="90000"/>
              </a:lnSpc>
            </a:pPr>
            <a:r>
              <a:rPr lang="ru-RU" altLang="x-none" dirty="0">
                <a:latin typeface="Times New Roman" panose="02020603050405020304" pitchFamily="18" charset="0"/>
                <a:cs typeface="Times New Roman" panose="02020603050405020304" pitchFamily="18" charset="0"/>
              </a:rPr>
              <a:t>Фагоцитоз</a:t>
            </a:r>
          </a:p>
          <a:p>
            <a:pPr eaLnBrk="1" hangingPunct="1">
              <a:lnSpc>
                <a:spcPct val="90000"/>
              </a:lnSpc>
              <a:buFontTx/>
              <a:buNone/>
            </a:pPr>
            <a:r>
              <a:rPr lang="ru-RU" altLang="x-none" b="1" dirty="0">
                <a:solidFill>
                  <a:srgbClr val="6600FF"/>
                </a:solidFill>
                <a:latin typeface="Times New Roman" panose="02020603050405020304" pitchFamily="18" charset="0"/>
                <a:cs typeface="Times New Roman" panose="02020603050405020304" pitchFamily="18" charset="0"/>
              </a:rPr>
              <a:t>4. </a:t>
            </a:r>
            <a:r>
              <a:rPr lang="ru-RU" altLang="x-none" b="1" dirty="0" err="1">
                <a:solidFill>
                  <a:srgbClr val="6600FF"/>
                </a:solidFill>
                <a:latin typeface="Times New Roman" panose="02020603050405020304" pitchFamily="18" charset="0"/>
                <a:cs typeface="Times New Roman" panose="02020603050405020304" pitchFamily="18" charset="0"/>
              </a:rPr>
              <a:t>Эпендималы</a:t>
            </a:r>
            <a:r>
              <a:rPr lang="ru-RU" altLang="x-none" b="1" dirty="0">
                <a:solidFill>
                  <a:srgbClr val="6600FF"/>
                </a:solidFill>
                <a:latin typeface="Times New Roman" panose="02020603050405020304" pitchFamily="18" charset="0"/>
                <a:cs typeface="Times New Roman" panose="02020603050405020304" pitchFamily="18" charset="0"/>
              </a:rPr>
              <a:t>  глия</a:t>
            </a:r>
            <a:r>
              <a:rPr lang="ru-RU" altLang="x-none" dirty="0">
                <a:latin typeface="Times New Roman" panose="02020603050405020304" pitchFamily="18" charset="0"/>
                <a:cs typeface="Times New Roman" panose="02020603050405020304" pitchFamily="18" charset="0"/>
              </a:rPr>
              <a:t> </a:t>
            </a:r>
          </a:p>
          <a:p>
            <a:pPr eaLnBrk="1" hangingPunct="1">
              <a:lnSpc>
                <a:spcPct val="90000"/>
              </a:lnSpc>
            </a:pPr>
            <a:r>
              <a:rPr lang="ru-RU" altLang="x-none" dirty="0">
                <a:latin typeface="Times New Roman" panose="02020603050405020304" pitchFamily="18" charset="0"/>
                <a:cs typeface="Times New Roman" panose="02020603050405020304" pitchFamily="18" charset="0"/>
              </a:rPr>
              <a:t>Ликвор (ОЖЖ </a:t>
            </a:r>
            <a:r>
              <a:rPr lang="ru-RU" altLang="x-none" dirty="0" err="1">
                <a:latin typeface="Times New Roman" panose="02020603050405020304" pitchFamily="18" charset="0"/>
                <a:cs typeface="Times New Roman" panose="02020603050405020304" pitchFamily="18" charset="0"/>
              </a:rPr>
              <a:t>цероброспиналды</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сұйықтық</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түзуіне</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қатысады</a:t>
            </a:r>
            <a:endParaRPr lang="ru-RU" altLang="x-none" dirty="0">
              <a:latin typeface="Times New Roman" panose="02020603050405020304" pitchFamily="18" charset="0"/>
              <a:cs typeface="Times New Roman" panose="02020603050405020304" pitchFamily="18" charset="0"/>
            </a:endParaRPr>
          </a:p>
          <a:p>
            <a:pPr eaLnBrk="1" hangingPunct="1">
              <a:lnSpc>
                <a:spcPct val="90000"/>
              </a:lnSpc>
            </a:pPr>
            <a:r>
              <a:rPr lang="ru-RU" altLang="x-none" dirty="0">
                <a:latin typeface="Times New Roman" panose="02020603050405020304" pitchFamily="18" charset="0"/>
                <a:cs typeface="Times New Roman" panose="02020603050405020304" pitchFamily="18" charset="0"/>
              </a:rPr>
              <a:t>Гематоэнцефальдық </a:t>
            </a:r>
            <a:r>
              <a:rPr lang="ru-RU" altLang="x-none" dirty="0" err="1">
                <a:latin typeface="Times New Roman" panose="02020603050405020304" pitchFamily="18" charset="0"/>
                <a:cs typeface="Times New Roman" panose="02020603050405020304" pitchFamily="18" charset="0"/>
              </a:rPr>
              <a:t>кедергі</a:t>
            </a:r>
            <a:r>
              <a:rPr lang="ru-RU" altLang="x-none" dirty="0">
                <a:latin typeface="Times New Roman" panose="02020603050405020304" pitchFamily="18" charset="0"/>
                <a:cs typeface="Times New Roman" panose="02020603050405020304" pitchFamily="18" charset="0"/>
              </a:rPr>
              <a:t> </a:t>
            </a:r>
          </a:p>
          <a:p>
            <a:pPr eaLnBrk="1" hangingPunct="1"/>
            <a:endParaRPr lang="ru-RU" altLang="x-none" dirty="0"/>
          </a:p>
          <a:p>
            <a:pPr eaLnBrk="1" hangingPunct="1"/>
            <a:endParaRPr lang="ru-RU" altLang="x-none" dirty="0"/>
          </a:p>
        </p:txBody>
      </p:sp>
      <p:pic>
        <p:nvPicPr>
          <p:cNvPr id="2" name="Рисунок 1">
            <a:extLst>
              <a:ext uri="{FF2B5EF4-FFF2-40B4-BE49-F238E27FC236}">
                <a16:creationId xmlns:a16="http://schemas.microsoft.com/office/drawing/2014/main" xmlns="" id="{0FC1FCE7-6905-1057-2FA6-07870303E5CF}"/>
              </a:ext>
            </a:extLst>
          </p:cNvPr>
          <p:cNvPicPr>
            <a:picLocks noChangeAspect="1"/>
          </p:cNvPicPr>
          <p:nvPr/>
        </p:nvPicPr>
        <p:blipFill>
          <a:blip r:embed="rId2"/>
          <a:stretch>
            <a:fillRect/>
          </a:stretch>
        </p:blipFill>
        <p:spPr>
          <a:xfrm>
            <a:off x="3563888" y="116632"/>
            <a:ext cx="5549034" cy="3505200"/>
          </a:xfrm>
          <a:prstGeom prst="rect">
            <a:avLst/>
          </a:prstGeom>
        </p:spPr>
      </p:pic>
      <p:pic>
        <p:nvPicPr>
          <p:cNvPr id="3" name="Picture 2" descr="Глиальные клетки – что нужно знать | Мedical Insider | Дзен">
            <a:extLst>
              <a:ext uri="{FF2B5EF4-FFF2-40B4-BE49-F238E27FC236}">
                <a16:creationId xmlns:a16="http://schemas.microsoft.com/office/drawing/2014/main" xmlns="" id="{C091FA0A-716E-6C02-352A-09982E2C1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5901" y="3717032"/>
            <a:ext cx="5038421" cy="30479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C88F9EF5-1B44-1F65-30DC-E0F69CB3ED2C}"/>
              </a:ext>
            </a:extLst>
          </p:cNvPr>
          <p:cNvSpPr>
            <a:spLocks noGrp="1" noChangeArrowheads="1"/>
          </p:cNvSpPr>
          <p:nvPr>
            <p:ph type="title"/>
          </p:nvPr>
        </p:nvSpPr>
        <p:spPr>
          <a:xfrm>
            <a:off x="457200" y="274638"/>
            <a:ext cx="8229600" cy="993775"/>
          </a:xfrm>
        </p:spPr>
        <p:txBody>
          <a:bodyPr/>
          <a:lstStyle/>
          <a:p>
            <a:pPr eaLnBrk="1" hangingPunct="1"/>
            <a:r>
              <a:rPr lang="ru-RU" altLang="x-none" sz="3200" b="1" dirty="0" err="1">
                <a:latin typeface="Times New Roman" panose="02020603050405020304" pitchFamily="18" charset="0"/>
                <a:cs typeface="Times New Roman" panose="02020603050405020304" pitchFamily="18" charset="0"/>
              </a:rPr>
              <a:t>Жүйке</a:t>
            </a:r>
            <a:r>
              <a:rPr lang="ru-RU" altLang="x-none" sz="3200" b="1" dirty="0">
                <a:latin typeface="Times New Roman" panose="02020603050405020304" pitchFamily="18" charset="0"/>
                <a:cs typeface="Times New Roman" panose="02020603050405020304" pitchFamily="18" charset="0"/>
              </a:rPr>
              <a:t> </a:t>
            </a:r>
            <a:r>
              <a:rPr lang="ru-RU" altLang="x-none" sz="3200" b="1" dirty="0" err="1">
                <a:latin typeface="Times New Roman" panose="02020603050405020304" pitchFamily="18" charset="0"/>
                <a:cs typeface="Times New Roman" panose="02020603050405020304" pitchFamily="18" charset="0"/>
              </a:rPr>
              <a:t>талшығының</a:t>
            </a:r>
            <a:r>
              <a:rPr lang="ru-RU" altLang="x-none" sz="3200" b="1" dirty="0">
                <a:latin typeface="Times New Roman" panose="02020603050405020304" pitchFamily="18" charset="0"/>
                <a:cs typeface="Times New Roman" panose="02020603050405020304" pitchFamily="18" charset="0"/>
              </a:rPr>
              <a:t> </a:t>
            </a:r>
            <a:r>
              <a:rPr lang="ru-RU" altLang="x-none" sz="3200" b="1" dirty="0" err="1">
                <a:latin typeface="Times New Roman" panose="02020603050405020304" pitchFamily="18" charset="0"/>
                <a:cs typeface="Times New Roman" panose="02020603050405020304" pitchFamily="18" charset="0"/>
              </a:rPr>
              <a:t>құрылысы</a:t>
            </a:r>
            <a:r>
              <a:rPr lang="ru-RU" altLang="x-none" sz="3200" dirty="0">
                <a:latin typeface="Times New Roman" panose="02020603050405020304" pitchFamily="18" charset="0"/>
                <a:cs typeface="Times New Roman" panose="02020603050405020304" pitchFamily="18" charset="0"/>
              </a:rPr>
              <a:t> </a:t>
            </a:r>
          </a:p>
        </p:txBody>
      </p:sp>
      <p:sp>
        <p:nvSpPr>
          <p:cNvPr id="10243" name="Rectangle 5">
            <a:extLst>
              <a:ext uri="{FF2B5EF4-FFF2-40B4-BE49-F238E27FC236}">
                <a16:creationId xmlns:a16="http://schemas.microsoft.com/office/drawing/2014/main" xmlns="" id="{98ADD2F1-D98B-6FB1-132E-4770FB72AF37}"/>
              </a:ext>
            </a:extLst>
          </p:cNvPr>
          <p:cNvSpPr>
            <a:spLocks noGrp="1" noChangeArrowheads="1"/>
          </p:cNvSpPr>
          <p:nvPr>
            <p:ph type="body" sz="half" idx="2"/>
          </p:nvPr>
        </p:nvSpPr>
        <p:spPr>
          <a:xfrm>
            <a:off x="4140200" y="1600200"/>
            <a:ext cx="4546600" cy="4525963"/>
          </a:xfrm>
        </p:spPr>
        <p:txBody>
          <a:bodyPr/>
          <a:lstStyle/>
          <a:p>
            <a:pPr marL="357188" indent="-357188" eaLnBrk="1" hangingPunct="1">
              <a:lnSpc>
                <a:spcPct val="90000"/>
              </a:lnSpc>
              <a:buFontTx/>
              <a:buNone/>
            </a:pPr>
            <a:endParaRPr lang="ru-RU" altLang="x-none" sz="2400" b="1" dirty="0"/>
          </a:p>
          <a:p>
            <a:pPr marL="357188" indent="-357188" eaLnBrk="1" hangingPunct="1">
              <a:lnSpc>
                <a:spcPct val="90000"/>
              </a:lnSpc>
              <a:buFontTx/>
              <a:buNone/>
            </a:pPr>
            <a:r>
              <a:rPr lang="en-US" altLang="x-none" sz="2400" b="1" dirty="0"/>
              <a:t>I</a:t>
            </a:r>
            <a:r>
              <a:rPr lang="ru-RU" altLang="x-none" sz="2400" b="1" dirty="0">
                <a:latin typeface="Times New Roman" panose="02020603050405020304" pitchFamily="18" charset="0"/>
                <a:cs typeface="Times New Roman" panose="02020603050405020304" pitchFamily="18" charset="0"/>
              </a:rPr>
              <a:t>. </a:t>
            </a:r>
            <a:r>
              <a:rPr lang="ru-RU" altLang="x-none" sz="2400" b="1" dirty="0" err="1">
                <a:latin typeface="Times New Roman" panose="02020603050405020304" pitchFamily="18" charset="0"/>
                <a:cs typeface="Times New Roman" panose="02020603050405020304" pitchFamily="18" charset="0"/>
              </a:rPr>
              <a:t>Миелинсіз</a:t>
            </a:r>
            <a:r>
              <a:rPr lang="ru-RU" altLang="x-none" sz="2400" b="1" dirty="0">
                <a:latin typeface="Times New Roman" panose="02020603050405020304" pitchFamily="18" charset="0"/>
                <a:cs typeface="Times New Roman" panose="02020603050405020304" pitchFamily="18" charset="0"/>
              </a:rPr>
              <a:t> </a:t>
            </a:r>
            <a:r>
              <a:rPr lang="ru-RU" altLang="x-none" sz="2400" b="1" dirty="0" err="1">
                <a:latin typeface="Times New Roman" panose="02020603050405020304" pitchFamily="18" charset="0"/>
                <a:cs typeface="Times New Roman" panose="02020603050405020304" pitchFamily="18" charset="0"/>
              </a:rPr>
              <a:t>талшықтар</a:t>
            </a:r>
            <a:r>
              <a:rPr lang="ru-RU" altLang="x-none" sz="2400" b="1" dirty="0">
                <a:latin typeface="Times New Roman" panose="02020603050405020304" pitchFamily="18" charset="0"/>
                <a:cs typeface="Times New Roman" panose="02020603050405020304" pitchFamily="18" charset="0"/>
              </a:rPr>
              <a:t> </a:t>
            </a:r>
            <a:r>
              <a:rPr lang="ru-RU" altLang="x-none" sz="2400" b="1" dirty="0" err="1">
                <a:latin typeface="Times New Roman" panose="02020603050405020304" pitchFamily="18" charset="0"/>
                <a:cs typeface="Times New Roman" panose="02020603050405020304" pitchFamily="18" charset="0"/>
              </a:rPr>
              <a:t>бойымен</a:t>
            </a:r>
            <a:r>
              <a:rPr lang="ru-RU" altLang="x-none" sz="2400" b="1" dirty="0">
                <a:latin typeface="Times New Roman" panose="02020603050405020304" pitchFamily="18" charset="0"/>
                <a:cs typeface="Times New Roman" panose="02020603050405020304" pitchFamily="18" charset="0"/>
              </a:rPr>
              <a:t> </a:t>
            </a:r>
            <a:r>
              <a:rPr lang="ru-RU" altLang="x-none" sz="2400" b="1" dirty="0" err="1">
                <a:latin typeface="Times New Roman" panose="02020603050405020304" pitchFamily="18" charset="0"/>
                <a:cs typeface="Times New Roman" panose="02020603050405020304" pitchFamily="18" charset="0"/>
              </a:rPr>
              <a:t>қозу</a:t>
            </a:r>
            <a:r>
              <a:rPr lang="ru-RU" altLang="x-none" sz="2400" b="1" dirty="0">
                <a:latin typeface="Times New Roman" panose="02020603050405020304" pitchFamily="18" charset="0"/>
                <a:cs typeface="Times New Roman" panose="02020603050405020304" pitchFamily="18" charset="0"/>
              </a:rPr>
              <a:t> </a:t>
            </a:r>
            <a:r>
              <a:rPr lang="ru-RU" altLang="x-none" sz="2400" b="1" dirty="0" err="1">
                <a:latin typeface="Times New Roman" panose="02020603050405020304" pitchFamily="18" charset="0"/>
                <a:cs typeface="Times New Roman" panose="02020603050405020304" pitchFamily="18" charset="0"/>
              </a:rPr>
              <a:t>тегіс</a:t>
            </a:r>
            <a:r>
              <a:rPr lang="ru-RU" altLang="x-none" sz="2400" b="1" dirty="0">
                <a:latin typeface="Times New Roman" panose="02020603050405020304" pitchFamily="18" charset="0"/>
                <a:cs typeface="Times New Roman" panose="02020603050405020304" pitchFamily="18" charset="0"/>
              </a:rPr>
              <a:t> </a:t>
            </a:r>
            <a:r>
              <a:rPr lang="ru-RU" altLang="x-none" sz="2400" b="1" dirty="0" err="1">
                <a:latin typeface="Times New Roman" panose="02020603050405020304" pitchFamily="18" charset="0"/>
                <a:cs typeface="Times New Roman" panose="02020603050405020304" pitchFamily="18" charset="0"/>
              </a:rPr>
              <a:t>таралады</a:t>
            </a:r>
            <a:r>
              <a:rPr lang="ru-RU" altLang="x-none" sz="2400" b="1" dirty="0">
                <a:latin typeface="Times New Roman" panose="02020603050405020304" pitchFamily="18" charset="0"/>
                <a:cs typeface="Times New Roman" panose="02020603050405020304" pitchFamily="18" charset="0"/>
              </a:rPr>
              <a:t>.</a:t>
            </a:r>
            <a:endParaRPr lang="ru-RU" altLang="x-none" sz="2800" b="1" dirty="0">
              <a:latin typeface="Times New Roman" panose="02020603050405020304" pitchFamily="18" charset="0"/>
              <a:cs typeface="Times New Roman" panose="02020603050405020304" pitchFamily="18" charset="0"/>
            </a:endParaRPr>
          </a:p>
          <a:p>
            <a:pPr marL="357188" indent="-357188" eaLnBrk="1" hangingPunct="1">
              <a:lnSpc>
                <a:spcPct val="90000"/>
              </a:lnSpc>
              <a:buFontTx/>
              <a:buNone/>
            </a:pPr>
            <a:endParaRPr lang="ru-RU" altLang="x-none" sz="2400" b="1" dirty="0">
              <a:latin typeface="Times New Roman" panose="02020603050405020304" pitchFamily="18" charset="0"/>
              <a:cs typeface="Times New Roman" panose="02020603050405020304" pitchFamily="18" charset="0"/>
            </a:endParaRPr>
          </a:p>
          <a:p>
            <a:pPr marL="357188" indent="-357188" eaLnBrk="1" hangingPunct="1">
              <a:lnSpc>
                <a:spcPct val="90000"/>
              </a:lnSpc>
              <a:buFontTx/>
              <a:buNone/>
            </a:pPr>
            <a:endParaRPr lang="ru-RU" altLang="x-none" sz="2400" b="1" dirty="0">
              <a:latin typeface="Times New Roman" panose="02020603050405020304" pitchFamily="18" charset="0"/>
              <a:cs typeface="Times New Roman" panose="02020603050405020304" pitchFamily="18" charset="0"/>
            </a:endParaRPr>
          </a:p>
          <a:p>
            <a:pPr marL="357188" indent="-357188" eaLnBrk="1" hangingPunct="1">
              <a:lnSpc>
                <a:spcPct val="90000"/>
              </a:lnSpc>
              <a:buFontTx/>
              <a:buNone/>
            </a:pPr>
            <a:endParaRPr lang="ru-RU" altLang="x-none" sz="2400" b="1" dirty="0">
              <a:latin typeface="Times New Roman" panose="02020603050405020304" pitchFamily="18" charset="0"/>
              <a:cs typeface="Times New Roman" panose="02020603050405020304" pitchFamily="18" charset="0"/>
            </a:endParaRPr>
          </a:p>
          <a:p>
            <a:pPr marL="357188" indent="-357188" eaLnBrk="1" hangingPunct="1">
              <a:lnSpc>
                <a:spcPct val="90000"/>
              </a:lnSpc>
              <a:buFontTx/>
              <a:buNone/>
            </a:pPr>
            <a:r>
              <a:rPr lang="en-US" altLang="x-none" sz="2400" b="1" dirty="0">
                <a:latin typeface="Times New Roman" panose="02020603050405020304" pitchFamily="18" charset="0"/>
                <a:cs typeface="Times New Roman" panose="02020603050405020304" pitchFamily="18" charset="0"/>
              </a:rPr>
              <a:t>II</a:t>
            </a:r>
            <a:r>
              <a:rPr lang="ru-RU" altLang="x-none" sz="2400" b="1" dirty="0">
                <a:latin typeface="Times New Roman" panose="02020603050405020304" pitchFamily="18" charset="0"/>
                <a:cs typeface="Times New Roman" panose="02020603050405020304" pitchFamily="18" charset="0"/>
              </a:rPr>
              <a:t>. </a:t>
            </a:r>
            <a:r>
              <a:rPr lang="ru-RU" altLang="x-none" sz="2400" b="1" dirty="0" err="1">
                <a:latin typeface="Times New Roman" panose="02020603050405020304" pitchFamily="18" charset="0"/>
                <a:cs typeface="Times New Roman" panose="02020603050405020304" pitchFamily="18" charset="0"/>
              </a:rPr>
              <a:t>Миелинді</a:t>
            </a:r>
            <a:r>
              <a:rPr lang="ru-RU" altLang="x-none" sz="2400" b="1" dirty="0">
                <a:latin typeface="Times New Roman" panose="02020603050405020304" pitchFamily="18" charset="0"/>
                <a:cs typeface="Times New Roman" panose="02020603050405020304" pitchFamily="18" charset="0"/>
              </a:rPr>
              <a:t> </a:t>
            </a:r>
            <a:r>
              <a:rPr lang="ru-RU" altLang="x-none" sz="2400" b="1" dirty="0" err="1">
                <a:latin typeface="Times New Roman" panose="02020603050405020304" pitchFamily="18" charset="0"/>
                <a:cs typeface="Times New Roman" panose="02020603050405020304" pitchFamily="18" charset="0"/>
              </a:rPr>
              <a:t>талшықтар</a:t>
            </a:r>
            <a:r>
              <a:rPr lang="ru-RU" altLang="x-none" sz="2400" b="1" dirty="0">
                <a:latin typeface="Times New Roman" panose="02020603050405020304" pitchFamily="18" charset="0"/>
                <a:cs typeface="Times New Roman" panose="02020603050405020304" pitchFamily="18" charset="0"/>
              </a:rPr>
              <a:t> </a:t>
            </a:r>
            <a:r>
              <a:rPr lang="ru-RU" altLang="x-none" sz="2400" b="1" dirty="0" err="1">
                <a:latin typeface="Times New Roman" panose="02020603050405020304" pitchFamily="18" charset="0"/>
                <a:cs typeface="Times New Roman" panose="02020603050405020304" pitchFamily="18" charset="0"/>
              </a:rPr>
              <a:t>бойымен</a:t>
            </a:r>
            <a:r>
              <a:rPr lang="ru-RU" altLang="x-none" sz="2400" b="1" dirty="0">
                <a:latin typeface="Times New Roman" panose="02020603050405020304" pitchFamily="18" charset="0"/>
                <a:cs typeface="Times New Roman" panose="02020603050405020304" pitchFamily="18" charset="0"/>
              </a:rPr>
              <a:t> </a:t>
            </a:r>
            <a:r>
              <a:rPr lang="ru-RU" altLang="x-none" sz="2400" b="1" dirty="0" err="1">
                <a:latin typeface="Times New Roman" panose="02020603050405020304" pitchFamily="18" charset="0"/>
                <a:cs typeface="Times New Roman" panose="02020603050405020304" pitchFamily="18" charset="0"/>
              </a:rPr>
              <a:t>қозу</a:t>
            </a:r>
            <a:r>
              <a:rPr lang="ru-RU" altLang="x-none" sz="2400" b="1" dirty="0">
                <a:latin typeface="Times New Roman" panose="02020603050405020304" pitchFamily="18" charset="0"/>
                <a:cs typeface="Times New Roman" panose="02020603050405020304" pitchFamily="18" charset="0"/>
              </a:rPr>
              <a:t> </a:t>
            </a:r>
            <a:r>
              <a:rPr lang="ru-RU" altLang="x-none" sz="2400" b="1" dirty="0" err="1">
                <a:latin typeface="Times New Roman" panose="02020603050405020304" pitchFamily="18" charset="0"/>
                <a:cs typeface="Times New Roman" panose="02020603050405020304" pitchFamily="18" charset="0"/>
              </a:rPr>
              <a:t>секірмелі</a:t>
            </a:r>
            <a:r>
              <a:rPr lang="ru-RU" altLang="x-none" sz="2400" b="1" dirty="0">
                <a:latin typeface="Times New Roman" panose="02020603050405020304" pitchFamily="18" charset="0"/>
                <a:cs typeface="Times New Roman" panose="02020603050405020304" pitchFamily="18" charset="0"/>
              </a:rPr>
              <a:t>, </a:t>
            </a:r>
            <a:r>
              <a:rPr lang="ru-RU" altLang="x-none" sz="2400" b="1" dirty="0" err="1">
                <a:latin typeface="Times New Roman" panose="02020603050405020304" pitchFamily="18" charset="0"/>
                <a:cs typeface="Times New Roman" panose="02020603050405020304" pitchFamily="18" charset="0"/>
              </a:rPr>
              <a:t>яғни</a:t>
            </a:r>
            <a:r>
              <a:rPr lang="ru-RU" altLang="x-none" sz="2400" b="1" dirty="0">
                <a:latin typeface="Times New Roman" panose="02020603050405020304" pitchFamily="18" charset="0"/>
                <a:cs typeface="Times New Roman" panose="02020603050405020304" pitchFamily="18" charset="0"/>
              </a:rPr>
              <a:t> </a:t>
            </a:r>
            <a:r>
              <a:rPr lang="ru-RU" altLang="x-none" sz="2400" b="1" dirty="0" err="1">
                <a:latin typeface="Times New Roman" panose="02020603050405020304" pitchFamily="18" charset="0"/>
                <a:cs typeface="Times New Roman" panose="02020603050405020304" pitchFamily="18" charset="0"/>
              </a:rPr>
              <a:t>сальтаторлы</a:t>
            </a:r>
            <a:r>
              <a:rPr lang="ru-RU" altLang="x-none" sz="2400" b="1" dirty="0">
                <a:latin typeface="Times New Roman" panose="02020603050405020304" pitchFamily="18" charset="0"/>
                <a:cs typeface="Times New Roman" panose="02020603050405020304" pitchFamily="18" charset="0"/>
              </a:rPr>
              <a:t> </a:t>
            </a:r>
            <a:r>
              <a:rPr lang="ru-RU" altLang="x-none" sz="2400" b="1" dirty="0" err="1">
                <a:latin typeface="Times New Roman" panose="02020603050405020304" pitchFamily="18" charset="0"/>
                <a:cs typeface="Times New Roman" panose="02020603050405020304" pitchFamily="18" charset="0"/>
              </a:rPr>
              <a:t>таралады</a:t>
            </a:r>
            <a:r>
              <a:rPr lang="ru-RU" altLang="x-none" sz="2400" b="1" dirty="0">
                <a:latin typeface="Times New Roman" panose="02020603050405020304" pitchFamily="18" charset="0"/>
                <a:cs typeface="Times New Roman" panose="02020603050405020304" pitchFamily="18" charset="0"/>
              </a:rPr>
              <a:t>.</a:t>
            </a:r>
            <a:endParaRPr lang="ru-RU" altLang="x-none" sz="2000" b="1" dirty="0">
              <a:latin typeface="Times New Roman" panose="02020603050405020304" pitchFamily="18" charset="0"/>
              <a:cs typeface="Times New Roman" panose="02020603050405020304" pitchFamily="18" charset="0"/>
            </a:endParaRPr>
          </a:p>
        </p:txBody>
      </p:sp>
      <p:pic>
        <p:nvPicPr>
          <p:cNvPr id="10244" name="Picture 8">
            <a:extLst>
              <a:ext uri="{FF2B5EF4-FFF2-40B4-BE49-F238E27FC236}">
                <a16:creationId xmlns:a16="http://schemas.microsoft.com/office/drawing/2014/main" xmlns="" id="{D286D154-E878-1EA4-9406-A5D02643E072}"/>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457200" y="1341438"/>
            <a:ext cx="3609975" cy="446405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ctrTitle"/>
          </p:nvPr>
        </p:nvSpPr>
        <p:spPr>
          <a:xfrm>
            <a:off x="1214438" y="1143001"/>
            <a:ext cx="7772400" cy="1470025"/>
          </a:xfrm>
        </p:spPr>
        <p:txBody>
          <a:bodyPr/>
          <a:lstStyle/>
          <a:p>
            <a:pPr>
              <a:defRPr/>
            </a:pPr>
            <a:r>
              <a:rPr lang="kk-KZ" sz="3600" b="1" dirty="0">
                <a:solidFill>
                  <a:schemeClr val="tx2"/>
                </a:solidFill>
                <a:latin typeface="+mn-lt"/>
              </a:rPr>
              <a:t>Жүйке талшықтарының морфологиялық белгісіне қарай:</a:t>
            </a:r>
            <a:endParaRPr lang="ru-RU" sz="3600" b="1" dirty="0">
              <a:solidFill>
                <a:schemeClr val="tx2"/>
              </a:solidFill>
              <a:latin typeface="+mn-lt"/>
            </a:endParaRPr>
          </a:p>
        </p:txBody>
      </p:sp>
      <p:sp>
        <p:nvSpPr>
          <p:cNvPr id="32771" name="Подзаголовок 2"/>
          <p:cNvSpPr>
            <a:spLocks noGrp="1"/>
          </p:cNvSpPr>
          <p:nvPr>
            <p:ph type="subTitle" idx="1"/>
          </p:nvPr>
        </p:nvSpPr>
        <p:spPr>
          <a:xfrm>
            <a:off x="500063" y="2714625"/>
            <a:ext cx="8429625" cy="1752600"/>
          </a:xfrm>
        </p:spPr>
        <p:txBody>
          <a:bodyPr/>
          <a:lstStyle/>
          <a:p>
            <a:pPr>
              <a:buFont typeface="Wingdings" pitchFamily="2" charset="2"/>
              <a:buChar char="Ø"/>
            </a:pPr>
            <a:r>
              <a:rPr lang="kk-KZ" altLang="ru-RU">
                <a:solidFill>
                  <a:schemeClr val="tx2"/>
                </a:solidFill>
              </a:rPr>
              <a:t>Миелинді (қимыл жүйкелерінде кездеседі);</a:t>
            </a:r>
          </a:p>
          <a:p>
            <a:pPr>
              <a:buFont typeface="Wingdings" pitchFamily="2" charset="2"/>
              <a:buChar char="Ø"/>
            </a:pPr>
            <a:r>
              <a:rPr lang="kk-KZ" altLang="ru-RU">
                <a:solidFill>
                  <a:schemeClr val="tx2"/>
                </a:solidFill>
              </a:rPr>
              <a:t>Миелинсіз (вегетативтік жүйке жүйесінде кездеседі).</a:t>
            </a:r>
            <a:endParaRPr lang="ru-RU" altLang="ru-RU">
              <a:solidFill>
                <a:schemeClr val="tx2"/>
              </a:solidFill>
            </a:endParaRPr>
          </a:p>
        </p:txBody>
      </p:sp>
    </p:spTree>
    <p:extLst>
      <p:ext uri="{BB962C8B-B14F-4D97-AF65-F5344CB8AC3E}">
        <p14:creationId xmlns:p14="http://schemas.microsoft.com/office/powerpoint/2010/main" val="766556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5292080" y="188640"/>
            <a:ext cx="3672408" cy="6264696"/>
          </a:xfrm>
        </p:spPr>
        <p:txBody>
          <a:bodyPr/>
          <a:lstStyle/>
          <a:p>
            <a:pPr algn="l"/>
            <a:r>
              <a:rPr lang="kk-KZ" altLang="ru-RU" sz="2400" b="1" dirty="0">
                <a:solidFill>
                  <a:schemeClr val="tx2"/>
                </a:solidFill>
                <a:latin typeface="Times New Roman" pitchFamily="18" charset="0"/>
                <a:cs typeface="Times New Roman" pitchFamily="18" charset="0"/>
              </a:rPr>
              <a:t>          Миелин қабықшасы </a:t>
            </a:r>
            <a:r>
              <a:rPr lang="kk-KZ" altLang="ru-RU" sz="2400" dirty="0">
                <a:solidFill>
                  <a:schemeClr val="tx2"/>
                </a:solidFill>
                <a:latin typeface="Times New Roman" pitchFamily="18" charset="0"/>
                <a:cs typeface="Times New Roman" pitchFamily="18" charset="0"/>
              </a:rPr>
              <a:t>осьтік  цилиндрді  бірнеше  қайтара орауының нәтижесінде пайда болады. Орамдар  бір-бірімен кірігіп тығыз майлы қорап - миелин қабығы түзіледі. Ол талшықтың бойында әрбір 1-2 мм сайын үзіліс жасайды. Мұндай ашық аймақтары Ранвье буындары деп аталады, олардың диаметрі 1 мкм шамасында</a:t>
            </a:r>
            <a:endParaRPr lang="ru-RU" altLang="ru-RU" sz="2400" dirty="0">
              <a:solidFill>
                <a:schemeClr val="tx2"/>
              </a:solidFill>
              <a:latin typeface="Times New Roman" pitchFamily="18" charset="0"/>
              <a:cs typeface="Times New Roman" pitchFamily="18" charset="0"/>
            </a:endParaRPr>
          </a:p>
        </p:txBody>
      </p:sp>
      <p:grpSp>
        <p:nvGrpSpPr>
          <p:cNvPr id="33795" name="Группа 16"/>
          <p:cNvGrpSpPr>
            <a:grpSpLocks/>
          </p:cNvGrpSpPr>
          <p:nvPr/>
        </p:nvGrpSpPr>
        <p:grpSpPr bwMode="auto">
          <a:xfrm>
            <a:off x="285813" y="1214438"/>
            <a:ext cx="4786313" cy="4921250"/>
            <a:chOff x="571472" y="2714620"/>
            <a:chExt cx="5214974" cy="3349864"/>
          </a:xfrm>
        </p:grpSpPr>
        <p:pic>
          <p:nvPicPr>
            <p:cNvPr id="33796" name="Picture 6" descr="28_04"/>
            <p:cNvPicPr>
              <a:picLocks noChangeAspect="1" noChangeArrowheads="1"/>
            </p:cNvPicPr>
            <p:nvPr/>
          </p:nvPicPr>
          <p:blipFill>
            <a:blip r:embed="rId2">
              <a:extLst>
                <a:ext uri="{28A0092B-C50C-407E-A947-70E740481C1C}">
                  <a14:useLocalDpi xmlns:a14="http://schemas.microsoft.com/office/drawing/2010/main" val="0"/>
                </a:ext>
              </a:extLst>
            </a:blip>
            <a:srcRect t="2618" r="28947" b="56792"/>
            <a:stretch>
              <a:fillRect/>
            </a:stretch>
          </p:blipFill>
          <p:spPr bwMode="auto">
            <a:xfrm>
              <a:off x="571472" y="2714620"/>
              <a:ext cx="5214974" cy="143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7" descr="28_04"/>
            <p:cNvPicPr>
              <a:picLocks noChangeAspect="1" noChangeArrowheads="1"/>
            </p:cNvPicPr>
            <p:nvPr/>
          </p:nvPicPr>
          <p:blipFill>
            <a:blip r:embed="rId2">
              <a:extLst>
                <a:ext uri="{28A0092B-C50C-407E-A947-70E740481C1C}">
                  <a14:useLocalDpi xmlns:a14="http://schemas.microsoft.com/office/drawing/2010/main" val="0"/>
                </a:ext>
              </a:extLst>
            </a:blip>
            <a:srcRect l="54385" t="43208" r="30702" b="491"/>
            <a:stretch>
              <a:fillRect/>
            </a:stretch>
          </p:blipFill>
          <p:spPr bwMode="auto">
            <a:xfrm>
              <a:off x="4504075" y="4041200"/>
              <a:ext cx="1111388" cy="202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8"/>
            <p:cNvSpPr>
              <a:spLocks noChangeArrowheads="1"/>
            </p:cNvSpPr>
            <p:nvPr/>
          </p:nvSpPr>
          <p:spPr bwMode="auto">
            <a:xfrm rot="-2935554">
              <a:off x="4240041" y="3693371"/>
              <a:ext cx="324367" cy="7725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fontAlgn="base" hangingPunct="1">
                <a:spcBef>
                  <a:spcPct val="0"/>
                </a:spcBef>
                <a:spcAft>
                  <a:spcPct val="0"/>
                </a:spcAft>
              </a:pPr>
              <a:endParaRPr lang="ru-RU" altLang="ru-RU">
                <a:solidFill>
                  <a:prstClr val="black"/>
                </a:solidFill>
              </a:endParaRPr>
            </a:p>
          </p:txBody>
        </p:sp>
        <p:sp>
          <p:nvSpPr>
            <p:cNvPr id="33799" name="Rectangle 9"/>
            <p:cNvSpPr>
              <a:spLocks noChangeArrowheads="1"/>
            </p:cNvSpPr>
            <p:nvPr/>
          </p:nvSpPr>
          <p:spPr bwMode="auto">
            <a:xfrm rot="3544127">
              <a:off x="1704984" y="3209609"/>
              <a:ext cx="324367" cy="13520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fontAlgn="base" hangingPunct="1">
                <a:spcBef>
                  <a:spcPct val="0"/>
                </a:spcBef>
                <a:spcAft>
                  <a:spcPct val="0"/>
                </a:spcAft>
              </a:pPr>
              <a:endParaRPr lang="ru-RU" altLang="ru-RU">
                <a:solidFill>
                  <a:prstClr val="black"/>
                </a:solidFill>
              </a:endParaRPr>
            </a:p>
          </p:txBody>
        </p:sp>
        <p:pic>
          <p:nvPicPr>
            <p:cNvPr id="33800" name="Picture 11" descr="28_04"/>
            <p:cNvPicPr>
              <a:picLocks noChangeAspect="1" noChangeArrowheads="1"/>
            </p:cNvPicPr>
            <p:nvPr/>
          </p:nvPicPr>
          <p:blipFill>
            <a:blip r:embed="rId2">
              <a:extLst>
                <a:ext uri="{28A0092B-C50C-407E-A947-70E740481C1C}">
                  <a14:useLocalDpi xmlns:a14="http://schemas.microsoft.com/office/drawing/2010/main" val="0"/>
                </a:ext>
              </a:extLst>
            </a:blip>
            <a:srcRect l="4385" t="27496" r="44737" b="34534"/>
            <a:stretch>
              <a:fillRect/>
            </a:stretch>
          </p:blipFill>
          <p:spPr bwMode="auto">
            <a:xfrm>
              <a:off x="1000100" y="3509380"/>
              <a:ext cx="3418483" cy="20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5196479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9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5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5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6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17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4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TotalTime>
  <Words>1885</Words>
  <Application>Microsoft Office PowerPoint</Application>
  <PresentationFormat>Экран (4:3)</PresentationFormat>
  <Paragraphs>219</Paragraphs>
  <Slides>39</Slides>
  <Notes>3</Notes>
  <HiddenSlides>0</HiddenSlides>
  <MMClips>1</MMClips>
  <ScaleCrop>false</ScaleCrop>
  <HeadingPairs>
    <vt:vector size="6" baseType="variant">
      <vt:variant>
        <vt:lpstr>Использованные шрифты</vt:lpstr>
      </vt:variant>
      <vt:variant>
        <vt:i4>9</vt:i4>
      </vt:variant>
      <vt:variant>
        <vt:lpstr>Тема</vt:lpstr>
      </vt:variant>
      <vt:variant>
        <vt:i4>28</vt:i4>
      </vt:variant>
      <vt:variant>
        <vt:lpstr>Заголовки слайдов</vt:lpstr>
      </vt:variant>
      <vt:variant>
        <vt:i4>39</vt:i4>
      </vt:variant>
    </vt:vector>
  </HeadingPairs>
  <TitlesOfParts>
    <vt:vector size="76" baseType="lpstr">
      <vt:lpstr>Arial Unicode MS</vt:lpstr>
      <vt:lpstr>微软雅黑</vt:lpstr>
      <vt:lpstr>宋体</vt:lpstr>
      <vt:lpstr>Arial</vt:lpstr>
      <vt:lpstr>Calibri</vt:lpstr>
      <vt:lpstr>Calibri Light</vt:lpstr>
      <vt:lpstr>Comic Sans MS</vt:lpstr>
      <vt:lpstr>Times New Roman</vt:lpstr>
      <vt:lpstr>Wingdings</vt:lpstr>
      <vt:lpstr>Тема Office</vt:lpstr>
      <vt:lpstr>1_Оформление по умолчанию</vt:lpstr>
      <vt:lpstr>3_Тема Office</vt:lpstr>
      <vt:lpstr>Office Theme</vt:lpstr>
      <vt:lpstr>2_Office Theme</vt:lpstr>
      <vt:lpstr>5_Office Theme</vt:lpstr>
      <vt:lpstr>6_Office Theme</vt:lpstr>
      <vt:lpstr>7_Office Theme</vt:lpstr>
      <vt:lpstr>8_Office Theme</vt:lpstr>
      <vt:lpstr>9_Office Theme</vt:lpstr>
      <vt:lpstr>6_Тема Office</vt:lpstr>
      <vt:lpstr>7_Тема Office</vt:lpstr>
      <vt:lpstr>8_Тема Office</vt:lpstr>
      <vt:lpstr>9_Тема Office</vt:lpstr>
      <vt:lpstr>11_Тема Office</vt:lpstr>
      <vt:lpstr>12_Тема Office</vt:lpstr>
      <vt:lpstr>13_Тема Office</vt:lpstr>
      <vt:lpstr>18_Тема Office</vt:lpstr>
      <vt:lpstr>19_Тема Office</vt:lpstr>
      <vt:lpstr>1_Тема Office</vt:lpstr>
      <vt:lpstr>5_Тема Office</vt:lpstr>
      <vt:lpstr>15_Тема Office</vt:lpstr>
      <vt:lpstr>16_Тема Office</vt:lpstr>
      <vt:lpstr>17_Тема Office</vt:lpstr>
      <vt:lpstr>2_Тема Office</vt:lpstr>
      <vt:lpstr>14_Тема Office</vt:lpstr>
      <vt:lpstr>4_Office Theme</vt:lpstr>
      <vt:lpstr>3_Office Theme</vt:lpstr>
      <vt:lpstr>Презентация PowerPoint</vt:lpstr>
      <vt:lpstr>Презентация PowerPoint</vt:lpstr>
      <vt:lpstr>ОЖЖ -  жүйке жасушалардың немесе нейрондардың жиынтығы.      Нейрон. Мөлшері 3 тен 130 мкм. Нейрондардың құрылысы:  1. Денесі (сома). 2. Өсінділері            Аксон     дендриттер  </vt:lpstr>
      <vt:lpstr>Презентация PowerPoint</vt:lpstr>
      <vt:lpstr> 1. Тармақтардың санына қарай : - униполярлы – бір өсінді - биполярлы – бір аксон және бір дендрит - мультиполярлы – бірнеше дентриттер мен бір аксон 2. Атқаратын қызметіне қарай: - афференттік немесе рецепторлық - (рецепторларда пайда болған қозуларды орталыққа (ОЖЖ) жеткізеді. - аралық нейрондар – афференттік және эфференттік нейрондарды байланыстырады. - эфференттік – серпіністерді орталықтан шеткі ағзаларға жеткізеді. ВЖЖ нейрондары мен мотонейрондарға бөлінеді.  - қоздырушы  - тежеуші </vt:lpstr>
      <vt:lpstr>Нейроглия</vt:lpstr>
      <vt:lpstr>Жүйке талшығының құрылысы </vt:lpstr>
      <vt:lpstr>Жүйке талшықтарының морфологиялық белгісіне қарай:</vt:lpstr>
      <vt:lpstr>          Миелин қабықшасы осьтік  цилиндрді  бірнеше  қайтара орауының нәтижесінде пайда болады. Орамдар  бір-бірімен кірігіп тығыз майлы қорап - миелин қабығы түзіледі. Ол талшықтың бойында әрбір 1-2 мм сайын үзіліс жасайды. Мұндай ашық аймақтары Ранвье буындары деп аталады, олардың диаметрі 1 мкм шамасында</vt:lpstr>
      <vt:lpstr>       Миелин қабықшасы  Шванн жасушаларынан жасалынып, 80%  липид- терден, 20% нәруыздан тұрады. Электр тогын оқшаулайды, яғни өткізбейді , нәтижесінде қозу толқындарының таралу жылдамдығы жоғары болады.   </vt:lpstr>
      <vt:lpstr>Сальтаторлы қозғалыс</vt:lpstr>
      <vt:lpstr>Миелинді жүйке талшығы бойымен жүйке қозуының өткізілуі </vt:lpstr>
      <vt:lpstr>Миелинсіз талшықтарда миелин қабығы болмайды, олар тек невриллемамен ғана қапталған.</vt:lpstr>
      <vt:lpstr>Миелинсіз талшықтарда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Жүйке қозуының пайда болуы </vt:lpstr>
      <vt:lpstr>Жүйке қозуының өткізілуі </vt:lpstr>
      <vt:lpstr>Презентация PowerPoint</vt:lpstr>
      <vt:lpstr>Презентация PowerPoint</vt:lpstr>
      <vt:lpstr>Презентация PowerPoint</vt:lpstr>
      <vt:lpstr>     Ішкі ортаның теріс заряды азайса, мембранада деполяризация,  ал керісінше өссе гиперполяризация жүреді. </vt:lpstr>
      <vt:lpstr>Тыныштық потенциалы</vt:lpstr>
      <vt:lpstr>Деполяризация </vt:lpstr>
      <vt:lpstr>Әрекет потенциалының өсу фазасы</vt:lpstr>
      <vt:lpstr>Әрекет потениалының кему фазасы</vt:lpstr>
      <vt:lpstr>Гиперполяризация </vt:lpstr>
      <vt:lpstr>Әрекет потенциалы</vt:lpstr>
      <vt:lpstr>«Бәрі немесе ештеңе» заңы</vt:lpstr>
      <vt:lpstr>Презентация PowerPoint</vt:lpstr>
      <vt:lpstr>Презентация PowerPoint</vt:lpstr>
      <vt:lpstr>Қорытынды</vt:lpstr>
      <vt:lpstr>Қорытынды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Алимжанова Дина Мейрхановна</dc:creator>
  <cp:lastModifiedBy>Атанбаева Гулшат</cp:lastModifiedBy>
  <cp:revision>53</cp:revision>
  <dcterms:created xsi:type="dcterms:W3CDTF">2019-01-03T10:28:05Z</dcterms:created>
  <dcterms:modified xsi:type="dcterms:W3CDTF">2025-01-15T04:50:01Z</dcterms:modified>
</cp:coreProperties>
</file>